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omments/modernComment_13F_F66A3297.xml" ContentType="application/vnd.ms-powerpoint.comments+xml"/>
  <Override PartName="/ppt/comments/modernComment_14A_D62EB2DA.xml" ContentType="application/vnd.ms-powerpoint.comments+xml"/>
  <Override PartName="/ppt/notesSlides/notesSlide19.xml" ContentType="application/vnd.openxmlformats-officedocument.presentationml.notesSlide+xml"/>
  <Override PartName="/ppt/comments/modernComment_14F_91C63446.xml" ContentType="application/vnd.ms-powerpoint.comment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59"/>
  </p:notesMasterIdLst>
  <p:sldIdLst>
    <p:sldId id="329" r:id="rId2"/>
    <p:sldId id="257" r:id="rId3"/>
    <p:sldId id="258" r:id="rId4"/>
    <p:sldId id="259" r:id="rId5"/>
    <p:sldId id="260" r:id="rId6"/>
    <p:sldId id="291" r:id="rId7"/>
    <p:sldId id="308" r:id="rId8"/>
    <p:sldId id="262" r:id="rId9"/>
    <p:sldId id="303" r:id="rId10"/>
    <p:sldId id="292" r:id="rId11"/>
    <p:sldId id="263" r:id="rId12"/>
    <p:sldId id="264" r:id="rId13"/>
    <p:sldId id="293" r:id="rId14"/>
    <p:sldId id="309" r:id="rId15"/>
    <p:sldId id="326" r:id="rId16"/>
    <p:sldId id="310" r:id="rId17"/>
    <p:sldId id="311" r:id="rId18"/>
    <p:sldId id="315" r:id="rId19"/>
    <p:sldId id="316" r:id="rId20"/>
    <p:sldId id="317" r:id="rId21"/>
    <p:sldId id="314" r:id="rId22"/>
    <p:sldId id="312" r:id="rId23"/>
    <p:sldId id="325" r:id="rId24"/>
    <p:sldId id="323" r:id="rId25"/>
    <p:sldId id="306" r:id="rId26"/>
    <p:sldId id="313" r:id="rId27"/>
    <p:sldId id="307" r:id="rId28"/>
    <p:sldId id="298" r:id="rId29"/>
    <p:sldId id="318" r:id="rId30"/>
    <p:sldId id="327" r:id="rId31"/>
    <p:sldId id="321" r:id="rId32"/>
    <p:sldId id="324" r:id="rId33"/>
    <p:sldId id="322" r:id="rId34"/>
    <p:sldId id="328" r:id="rId35"/>
    <p:sldId id="304" r:id="rId36"/>
    <p:sldId id="301" r:id="rId37"/>
    <p:sldId id="319" r:id="rId38"/>
    <p:sldId id="330" r:id="rId39"/>
    <p:sldId id="331" r:id="rId40"/>
    <p:sldId id="300" r:id="rId41"/>
    <p:sldId id="332" r:id="rId42"/>
    <p:sldId id="333" r:id="rId43"/>
    <p:sldId id="334" r:id="rId44"/>
    <p:sldId id="335" r:id="rId45"/>
    <p:sldId id="336" r:id="rId46"/>
    <p:sldId id="320" r:id="rId47"/>
    <p:sldId id="305" r:id="rId48"/>
    <p:sldId id="337" r:id="rId49"/>
    <p:sldId id="338" r:id="rId50"/>
    <p:sldId id="339" r:id="rId51"/>
    <p:sldId id="340" r:id="rId52"/>
    <p:sldId id="283" r:id="rId53"/>
    <p:sldId id="341" r:id="rId54"/>
    <p:sldId id="342" r:id="rId55"/>
    <p:sldId id="343" r:id="rId56"/>
    <p:sldId id="344" r:id="rId57"/>
    <p:sldId id="290" r:id="rId5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60"/>
      <p:bold r:id="rId61"/>
      <p:italic r:id="rId62"/>
      <p:boldItalic r:id="rId63"/>
    </p:embeddedFont>
    <p:embeddedFont>
      <p:font typeface="Georgia" panose="02040502050405020303" pitchFamily="18" charset="0"/>
      <p:regular r:id="rId64"/>
      <p:bold r:id="rId65"/>
      <p:italic r:id="rId66"/>
      <p:boldItalic r:id="rId67"/>
    </p:embeddedFont>
    <p:embeddedFont>
      <p:font typeface="Lato" panose="020F0502020204030203" pitchFamily="34" charset="0"/>
      <p:regular r:id="rId68"/>
      <p:bold r:id="rId69"/>
      <p:italic r:id="rId70"/>
      <p:boldItalic r:id="rId71"/>
    </p:embeddedFont>
    <p:embeddedFont>
      <p:font typeface="Roboto" panose="02000000000000000000" pitchFamily="2" charset="0"/>
      <p:regular r:id="rId72"/>
      <p:bold r:id="rId73"/>
      <p:italic r:id="rId74"/>
      <p:boldItalic r:id="rId7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759262A-F73E-695D-3B5A-D34639766CBB}" name="Dries Swinnen" initials="DS" userId="S::20003125@pxl.be::697617d7-e692-4448-b3b4-f332a39468f4" providerId="AD"/>
  <p188:author id="{2F0C7684-DB6A-64D9-FC29-684CFFF8F0E4}" name="Maarten Sourbron" initials="MS" userId="S::20005826@pxl.be::3ed534e8-3628-408a-8b11-b20fd8a696d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D8011F-2502-C8BC-4D9C-D1E024AAA9E4}" v="23" dt="2025-10-06T08:20:52.5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4.fntdata"/><Relationship Id="rId68" Type="http://schemas.openxmlformats.org/officeDocument/2006/relationships/font" Target="fonts/font9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15.fntdata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2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5.fntdata"/><Relationship Id="rId69" Type="http://schemas.openxmlformats.org/officeDocument/2006/relationships/font" Target="fonts/font10.fntdata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3.fntdata"/><Relationship Id="rId80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67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3.fntdata"/><Relationship Id="rId70" Type="http://schemas.openxmlformats.org/officeDocument/2006/relationships/font" Target="fonts/font11.fntdata"/><Relationship Id="rId75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1.fntdata"/><Relationship Id="rId65" Type="http://schemas.openxmlformats.org/officeDocument/2006/relationships/font" Target="fonts/font6.fntdata"/><Relationship Id="rId73" Type="http://schemas.openxmlformats.org/officeDocument/2006/relationships/font" Target="fonts/font14.fntdata"/><Relationship Id="rId78" Type="http://schemas.openxmlformats.org/officeDocument/2006/relationships/theme" Target="theme/theme1.xml"/><Relationship Id="rId81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font" Target="fonts/font12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7.fntdata"/></Relationships>
</file>

<file path=ppt/comments/modernComment_13F_F66A329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CFD0C7A-0557-4FCA-ADB7-C355F17221CB}" authorId="{2F0C7684-DB6A-64D9-FC29-684CFFF8F0E4}" status="resolved" created="2025-06-10T08:07:31.256">
    <pc:sldMkLst xmlns:pc="http://schemas.microsoft.com/office/powerpoint/2013/main/command">
      <pc:docMk/>
      <pc:sldMk cId="3415102982" sldId="306"/>
    </pc:sldMkLst>
    <p188:txBody>
      <a:bodyPr/>
      <a:lstStyle/>
      <a:p>
        <a:r>
          <a:rPr lang="nl-NL"/>
          <a:t>Dit haal je ook aan in voorgaang hoofdstuk 5 - slide 32. es bekijken waar het het best op zijn plaats is?</a:t>
        </a:r>
      </a:p>
    </p188:txBody>
  </p188:cm>
</p188:cmLst>
</file>

<file path=ppt/comments/modernComment_14A_D62EB2D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FE99400-8A46-47BF-AD0B-9E3F986D8C44}" authorId="{2F0C7684-DB6A-64D9-FC29-684CFFF8F0E4}" status="resolved" created="2025-06-10T08:07:31.256">
    <pc:sldMkLst xmlns:pc="http://schemas.microsoft.com/office/powerpoint/2013/main/command">
      <pc:docMk/>
      <pc:sldMk cId="3415102982" sldId="306"/>
    </pc:sldMkLst>
    <p188:txBody>
      <a:bodyPr/>
      <a:lstStyle/>
      <a:p>
        <a:r>
          <a:rPr lang="nl-NL"/>
          <a:t>Dit haal je ook aan in voorgaang hoofdstuk 5 - slide 32. es bekijken waar het het best op zijn plaats is?</a:t>
        </a:r>
      </a:p>
    </p188:txBody>
  </p188:cm>
</p188:cmLst>
</file>

<file path=ppt/comments/modernComment_14F_91C6344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E2A2406-B51D-453A-B9F0-88ADF8A11033}" authorId="{2F0C7684-DB6A-64D9-FC29-684CFFF8F0E4}" status="resolved" created="2025-06-10T08:07:31.256">
    <pc:sldMkLst xmlns:pc="http://schemas.microsoft.com/office/powerpoint/2013/main/command">
      <pc:docMk/>
      <pc:sldMk cId="3415102982" sldId="306"/>
    </pc:sldMkLst>
    <p188:txBody>
      <a:bodyPr/>
      <a:lstStyle/>
      <a:p>
        <a:r>
          <a:rPr lang="nl-NL"/>
          <a:t>Dit haal je ook aan in voorgaang hoofdstuk 5 - slide 32. es bekijken waar het het best op zijn plaats is?</a:t>
        </a:r>
      </a:p>
    </p188:txBody>
  </p188:cm>
</p188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438dcf6b14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3" name="Google Shape;233;g1438dcf6b14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>
          <a:extLst>
            <a:ext uri="{FF2B5EF4-FFF2-40B4-BE49-F238E27FC236}">
              <a16:creationId xmlns:a16="http://schemas.microsoft.com/office/drawing/2014/main" id="{00020F19-0805-275C-1543-D2349B2F9F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933b94fcb5_0_20:notes">
            <a:extLst>
              <a:ext uri="{FF2B5EF4-FFF2-40B4-BE49-F238E27FC236}">
                <a16:creationId xmlns:a16="http://schemas.microsoft.com/office/drawing/2014/main" id="{FFF1C6EA-7275-DA36-2E9A-5BDB87DAA3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933b94fcb5_0_20:notes">
            <a:extLst>
              <a:ext uri="{FF2B5EF4-FFF2-40B4-BE49-F238E27FC236}">
                <a16:creationId xmlns:a16="http://schemas.microsoft.com/office/drawing/2014/main" id="{D0649717-175E-0CB5-9656-5AE1E579CB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14716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95333eb035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95333eb035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5333eb035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5333eb035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>
          <a:extLst>
            <a:ext uri="{FF2B5EF4-FFF2-40B4-BE49-F238E27FC236}">
              <a16:creationId xmlns:a16="http://schemas.microsoft.com/office/drawing/2014/main" id="{09D4D30B-073B-CFE8-E917-B5AEACAC24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5333eb035_0_157:notes">
            <a:extLst>
              <a:ext uri="{FF2B5EF4-FFF2-40B4-BE49-F238E27FC236}">
                <a16:creationId xmlns:a16="http://schemas.microsoft.com/office/drawing/2014/main" id="{82FADBBE-8988-B77D-33A0-DCF9924D8D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5333eb035_0_157:notes">
            <a:extLst>
              <a:ext uri="{FF2B5EF4-FFF2-40B4-BE49-F238E27FC236}">
                <a16:creationId xmlns:a16="http://schemas.microsoft.com/office/drawing/2014/main" id="{B568459F-9FF2-87E4-A298-4D9D6EBE5D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45159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>
          <a:extLst>
            <a:ext uri="{FF2B5EF4-FFF2-40B4-BE49-F238E27FC236}">
              <a16:creationId xmlns:a16="http://schemas.microsoft.com/office/drawing/2014/main" id="{79FE6CF0-B1D7-2A20-8019-40AD313E44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5333eb035_0_157:notes">
            <a:extLst>
              <a:ext uri="{FF2B5EF4-FFF2-40B4-BE49-F238E27FC236}">
                <a16:creationId xmlns:a16="http://schemas.microsoft.com/office/drawing/2014/main" id="{00FD730D-65D4-515F-08FD-6E39C7457F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5333eb035_0_157:notes">
            <a:extLst>
              <a:ext uri="{FF2B5EF4-FFF2-40B4-BE49-F238E27FC236}">
                <a16:creationId xmlns:a16="http://schemas.microsoft.com/office/drawing/2014/main" id="{24F8F36A-5C6E-D4F9-E534-D760D0B597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34623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>
          <a:extLst>
            <a:ext uri="{FF2B5EF4-FFF2-40B4-BE49-F238E27FC236}">
              <a16:creationId xmlns:a16="http://schemas.microsoft.com/office/drawing/2014/main" id="{76670E4F-E06D-374A-9E84-760E71945D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5333eb035_0_157:notes">
            <a:extLst>
              <a:ext uri="{FF2B5EF4-FFF2-40B4-BE49-F238E27FC236}">
                <a16:creationId xmlns:a16="http://schemas.microsoft.com/office/drawing/2014/main" id="{3CEF7F67-4A36-5141-DDD6-DF6FC4056B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5333eb035_0_157:notes">
            <a:extLst>
              <a:ext uri="{FF2B5EF4-FFF2-40B4-BE49-F238E27FC236}">
                <a16:creationId xmlns:a16="http://schemas.microsoft.com/office/drawing/2014/main" id="{6398C32B-AF42-4FE2-DFAF-501E5EC982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27317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>
          <a:extLst>
            <a:ext uri="{FF2B5EF4-FFF2-40B4-BE49-F238E27FC236}">
              <a16:creationId xmlns:a16="http://schemas.microsoft.com/office/drawing/2014/main" id="{007C70DD-F2AF-4089-6676-34D49F9087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5333eb035_0_157:notes">
            <a:extLst>
              <a:ext uri="{FF2B5EF4-FFF2-40B4-BE49-F238E27FC236}">
                <a16:creationId xmlns:a16="http://schemas.microsoft.com/office/drawing/2014/main" id="{8D574565-69F1-5E31-F98D-ECB843795D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5333eb035_0_157:notes">
            <a:extLst>
              <a:ext uri="{FF2B5EF4-FFF2-40B4-BE49-F238E27FC236}">
                <a16:creationId xmlns:a16="http://schemas.microsoft.com/office/drawing/2014/main" id="{ED0403D3-1E92-5991-BBCE-B65D80C3DB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45875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>
          <a:extLst>
            <a:ext uri="{FF2B5EF4-FFF2-40B4-BE49-F238E27FC236}">
              <a16:creationId xmlns:a16="http://schemas.microsoft.com/office/drawing/2014/main" id="{80A96586-9956-DC6B-286E-39347DF5FF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5333eb035_0_157:notes">
            <a:extLst>
              <a:ext uri="{FF2B5EF4-FFF2-40B4-BE49-F238E27FC236}">
                <a16:creationId xmlns:a16="http://schemas.microsoft.com/office/drawing/2014/main" id="{27C57C82-7F69-1C43-971A-C94E64D132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5333eb035_0_157:notes">
            <a:extLst>
              <a:ext uri="{FF2B5EF4-FFF2-40B4-BE49-F238E27FC236}">
                <a16:creationId xmlns:a16="http://schemas.microsoft.com/office/drawing/2014/main" id="{59E12A91-6D21-C97D-3618-6C94428593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02128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>
          <a:extLst>
            <a:ext uri="{FF2B5EF4-FFF2-40B4-BE49-F238E27FC236}">
              <a16:creationId xmlns:a16="http://schemas.microsoft.com/office/drawing/2014/main" id="{927D0BEB-BDA4-CA08-CC5D-F1CC8DBD1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5333eb035_0_157:notes">
            <a:extLst>
              <a:ext uri="{FF2B5EF4-FFF2-40B4-BE49-F238E27FC236}">
                <a16:creationId xmlns:a16="http://schemas.microsoft.com/office/drawing/2014/main" id="{F2685DB0-80E0-2966-AD9E-C225350AF5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5333eb035_0_157:notes">
            <a:extLst>
              <a:ext uri="{FF2B5EF4-FFF2-40B4-BE49-F238E27FC236}">
                <a16:creationId xmlns:a16="http://schemas.microsoft.com/office/drawing/2014/main" id="{8E875605-6912-7570-73F0-3B5C043A1C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70265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>
          <a:extLst>
            <a:ext uri="{FF2B5EF4-FFF2-40B4-BE49-F238E27FC236}">
              <a16:creationId xmlns:a16="http://schemas.microsoft.com/office/drawing/2014/main" id="{851B680A-C6BC-7E4D-874F-B1837CB2C9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5333eb035_0_157:notes">
            <a:extLst>
              <a:ext uri="{FF2B5EF4-FFF2-40B4-BE49-F238E27FC236}">
                <a16:creationId xmlns:a16="http://schemas.microsoft.com/office/drawing/2014/main" id="{7940D185-7F91-58FE-3549-A52F06FA13C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5333eb035_0_157:notes">
            <a:extLst>
              <a:ext uri="{FF2B5EF4-FFF2-40B4-BE49-F238E27FC236}">
                <a16:creationId xmlns:a16="http://schemas.microsoft.com/office/drawing/2014/main" id="{C6D635AC-7F08-E771-2BD7-00AB039552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9711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" name="Google Shape;7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95333eb035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95333eb035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>
          <a:extLst>
            <a:ext uri="{FF2B5EF4-FFF2-40B4-BE49-F238E27FC236}">
              <a16:creationId xmlns:a16="http://schemas.microsoft.com/office/drawing/2014/main" id="{18641352-9FFF-7D10-533C-AF3F083FC6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95333eb035_0_92:notes">
            <a:extLst>
              <a:ext uri="{FF2B5EF4-FFF2-40B4-BE49-F238E27FC236}">
                <a16:creationId xmlns:a16="http://schemas.microsoft.com/office/drawing/2014/main" id="{9C720180-812B-80B7-F21D-03DDE5DD9B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95333eb035_0_92:notes">
            <a:extLst>
              <a:ext uri="{FF2B5EF4-FFF2-40B4-BE49-F238E27FC236}">
                <a16:creationId xmlns:a16="http://schemas.microsoft.com/office/drawing/2014/main" id="{D9491CAA-D8AD-EA33-DA1A-610AE4DFE4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55222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8" name="Google Shape;37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928468e724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928468e724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9143e70f19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9143e70f19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9584dbfed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9584dbfed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99673725-12E8-625A-29E9-88535BCE15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95333eb035_0_7:notes">
            <a:extLst>
              <a:ext uri="{FF2B5EF4-FFF2-40B4-BE49-F238E27FC236}">
                <a16:creationId xmlns:a16="http://schemas.microsoft.com/office/drawing/2014/main" id="{5F9E31EA-F0CE-5356-CC9A-039A304E2A8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95333eb035_0_7:notes">
            <a:extLst>
              <a:ext uri="{FF2B5EF4-FFF2-40B4-BE49-F238E27FC236}">
                <a16:creationId xmlns:a16="http://schemas.microsoft.com/office/drawing/2014/main" id="{D081AAE6-94B3-3E53-F68A-2E3330A8BE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24041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af4097bc4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af4097bc4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933b94fcb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933b94fcb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AAD92D67-7BA4-64F9-693D-425871291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95333eb035_0_7:notes">
            <a:extLst>
              <a:ext uri="{FF2B5EF4-FFF2-40B4-BE49-F238E27FC236}">
                <a16:creationId xmlns:a16="http://schemas.microsoft.com/office/drawing/2014/main" id="{C9BF1585-EBEF-5ED1-774B-D759621C56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95333eb035_0_7:notes">
            <a:extLst>
              <a:ext uri="{FF2B5EF4-FFF2-40B4-BE49-F238E27FC236}">
                <a16:creationId xmlns:a16="http://schemas.microsoft.com/office/drawing/2014/main" id="{0433251D-D005-D980-25A4-0F701CBE6D1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5583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16443" t="7294"/>
          <a:stretch/>
        </p:blipFill>
        <p:spPr>
          <a:xfrm>
            <a:off x="2730050" y="427150"/>
            <a:ext cx="6413950" cy="470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 rotWithShape="1">
          <a:blip r:embed="rId3">
            <a:alphaModFix/>
          </a:blip>
          <a:srcRect t="71269" r="62583" b="5488"/>
          <a:stretch/>
        </p:blipFill>
        <p:spPr>
          <a:xfrm>
            <a:off x="131575" y="3790250"/>
            <a:ext cx="3146674" cy="1096399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297175" y="1144175"/>
            <a:ext cx="4119900" cy="10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297175" y="2266550"/>
            <a:ext cx="36621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62" name="Google Shape;62;p11"/>
          <p:cNvSpPr/>
          <p:nvPr/>
        </p:nvSpPr>
        <p:spPr>
          <a:xfrm>
            <a:off x="-77550" y="5089100"/>
            <a:ext cx="9299100" cy="1272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65" name="Google Shape;65;p12"/>
          <p:cNvSpPr/>
          <p:nvPr/>
        </p:nvSpPr>
        <p:spPr>
          <a:xfrm>
            <a:off x="-77550" y="5089100"/>
            <a:ext cx="9299100" cy="1272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angepaste lay-out 1">
  <p:cSld name="CUSTOM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71275" y="-25"/>
            <a:ext cx="4472726" cy="510087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584150" y="1512950"/>
            <a:ext cx="43662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0" y="-25"/>
            <a:ext cx="45405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4830450" y="2499050"/>
            <a:ext cx="3662100" cy="5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body" idx="2"/>
          </p:nvPr>
        </p:nvSpPr>
        <p:spPr>
          <a:xfrm>
            <a:off x="4907675" y="3102100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-77550" y="5089100"/>
            <a:ext cx="9299100" cy="1272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6916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i="1">
                <a:solidFill>
                  <a:srgbClr val="6AA84F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800"/>
              <a:buNone/>
              <a:defRPr sz="2800" b="1">
                <a:solidFill>
                  <a:srgbClr val="38761D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-77550" y="5089100"/>
            <a:ext cx="9299100" cy="1272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36" name="Google Shape;36;p6"/>
          <p:cNvSpPr/>
          <p:nvPr/>
        </p:nvSpPr>
        <p:spPr>
          <a:xfrm>
            <a:off x="-77550" y="5089100"/>
            <a:ext cx="9299100" cy="1272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6"/>
          <p:cNvSpPr txBox="1">
            <a:spLocks noGrp="1"/>
          </p:cNvSpPr>
          <p:nvPr>
            <p:ph type="subTitle" idx="3"/>
          </p:nvPr>
        </p:nvSpPr>
        <p:spPr>
          <a:xfrm>
            <a:off x="0" y="0"/>
            <a:ext cx="6916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 i="1">
                <a:solidFill>
                  <a:srgbClr val="6AA84F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41" name="Google Shape;41;p7"/>
          <p:cNvSpPr/>
          <p:nvPr/>
        </p:nvSpPr>
        <p:spPr>
          <a:xfrm>
            <a:off x="-77550" y="5089100"/>
            <a:ext cx="9299100" cy="1272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7"/>
          <p:cNvSpPr txBox="1">
            <a:spLocks noGrp="1"/>
          </p:cNvSpPr>
          <p:nvPr>
            <p:ph type="subTitle" idx="1"/>
          </p:nvPr>
        </p:nvSpPr>
        <p:spPr>
          <a:xfrm>
            <a:off x="0" y="0"/>
            <a:ext cx="6916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 i="1">
                <a:solidFill>
                  <a:srgbClr val="6AA84F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334175" y="450150"/>
            <a:ext cx="85653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46" name="Google Shape;46;p8"/>
          <p:cNvSpPr/>
          <p:nvPr/>
        </p:nvSpPr>
        <p:spPr>
          <a:xfrm>
            <a:off x="-77550" y="5089100"/>
            <a:ext cx="9299100" cy="1272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53" name="Google Shape;53;p9"/>
          <p:cNvSpPr/>
          <p:nvPr/>
        </p:nvSpPr>
        <p:spPr>
          <a:xfrm>
            <a:off x="-77550" y="5089100"/>
            <a:ext cx="9299100" cy="1272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57" name="Google Shape;57;p10"/>
          <p:cNvSpPr/>
          <p:nvPr/>
        </p:nvSpPr>
        <p:spPr>
          <a:xfrm>
            <a:off x="-77550" y="5089100"/>
            <a:ext cx="9299100" cy="1272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38761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docs.github.com/en/actions/writing-workflows/quickstart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en/actions/using-github-hosted-runners/using-github-hosted-runners/about-github-hosted-runners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hyperlink" Target="https://docs.github.com/en/actions/hosting-your-own-runners/managing-self-hosted-runners/about-self-hosted-runners" TargetMode="Externa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ithub.com/en/actions/writing-workflows/choosing-what-your-workflow-does/using-jobs-in-a-workflow" TargetMode="Externa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0.png"/><Relationship Id="rId4" Type="http://schemas.openxmlformats.org/officeDocument/2006/relationships/hyperlink" Target="https://docs.github.com/en/actions/writing-workflows/choosing-what-your-workflow-does/using-jobs-in-a-workflow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0.png"/><Relationship Id="rId5" Type="http://schemas.openxmlformats.org/officeDocument/2006/relationships/hyperlink" Target="https://docs.github.com/en/actions/writing-workflows/choosing-what-your-workflow-does/using-jobs-in-a-workflow" TargetMode="External"/><Relationship Id="rId4" Type="http://schemas.openxmlformats.org/officeDocument/2006/relationships/hyperlink" Target="https://github.com/actions/checkout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1.png"/><Relationship Id="rId4" Type="http://schemas.openxmlformats.org/officeDocument/2006/relationships/hyperlink" Target="https://docs.github.com/en/actions/writing-workflows/choosing-what-your-workflow-does/using-jobs-in-a-workflow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s://github.com/marketplace/actions/checkout" TargetMode="Externa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7.png"/><Relationship Id="rId4" Type="http://schemas.openxmlformats.org/officeDocument/2006/relationships/hyperlink" Target="https://docs.github.com/en/actions/writing-workflows/choosing-what-your-workflow-does/using-jobs-in-a-workflow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8.png"/><Relationship Id="rId4" Type="http://schemas.openxmlformats.org/officeDocument/2006/relationships/hyperlink" Target="https://docs.github.com/en/actions/use-cases-and-examples/creating-an-example-workflow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en/actions/reference/workflows-and-actions/contexts" TargetMode="External"/><Relationship Id="rId2" Type="http://schemas.microsoft.com/office/2018/10/relationships/comments" Target="../comments/modernComment_13F_F66A329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microsoft.com/office/2018/10/relationships/comments" Target="../comments/modernComment_14A_D62EB2DA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microsoft.com/office/2018/10/relationships/comments" Target="../comments/modernComment_14F_91C63446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hyperlink" Target="https://github.com/marketplace/actions/test-reporter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hyperlink" Target="https://github.com/marketplace/actions/test-reporter" TargetMode="Externa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hyperlink" Target="https://github.com/marketplace/actions/test-reporter" TargetMode="Externa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hyperlink" Target="https://docs.github.com/en/action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en/actions/writing-workflows/quickstart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docs.github.com/en/actions/about-github-actions/understanding-github-actions" TargetMode="Externa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54"/>
          <p:cNvSpPr txBox="1">
            <a:spLocks noGrp="1"/>
          </p:cNvSpPr>
          <p:nvPr>
            <p:ph type="ctrTitle"/>
          </p:nvPr>
        </p:nvSpPr>
        <p:spPr>
          <a:xfrm>
            <a:off x="894334" y="702149"/>
            <a:ext cx="4119900" cy="10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GB" dirty="0"/>
              <a:t>Cloud Expert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</p:txBody>
      </p:sp>
      <p:sp>
        <p:nvSpPr>
          <p:cNvPr id="236" name="Google Shape;236;p54"/>
          <p:cNvSpPr txBox="1">
            <a:spLocks noGrp="1"/>
          </p:cNvSpPr>
          <p:nvPr>
            <p:ph type="subTitle" idx="1"/>
          </p:nvPr>
        </p:nvSpPr>
        <p:spPr>
          <a:xfrm>
            <a:off x="1120800" y="2070900"/>
            <a:ext cx="36621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SzPts val="1800"/>
            </a:pPr>
            <a:r>
              <a:rPr lang="en-GB" b="1" dirty="0"/>
              <a:t>Cloud Deployments:</a:t>
            </a:r>
            <a:br>
              <a:rPr lang="en-GB" b="1" dirty="0"/>
            </a:br>
            <a:r>
              <a:rPr lang="en-GB" b="1" dirty="0" err="1"/>
              <a:t>Github</a:t>
            </a:r>
            <a:r>
              <a:rPr lang="en-GB" b="1" dirty="0"/>
              <a:t> Actions</a:t>
            </a:r>
            <a:endParaRPr lang="en-US" b="1"/>
          </a:p>
        </p:txBody>
      </p:sp>
      <p:sp>
        <p:nvSpPr>
          <p:cNvPr id="237" name="Google Shape;237;p54"/>
          <p:cNvSpPr/>
          <p:nvPr/>
        </p:nvSpPr>
        <p:spPr>
          <a:xfrm>
            <a:off x="0" y="0"/>
            <a:ext cx="4809300" cy="458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48786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>
          <a:extLst>
            <a:ext uri="{FF2B5EF4-FFF2-40B4-BE49-F238E27FC236}">
              <a16:creationId xmlns:a16="http://schemas.microsoft.com/office/drawing/2014/main" id="{C7F60572-B6A8-D21D-2198-ED7F5E72F5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>
            <a:extLst>
              <a:ext uri="{FF2B5EF4-FFF2-40B4-BE49-F238E27FC236}">
                <a16:creationId xmlns:a16="http://schemas.microsoft.com/office/drawing/2014/main" id="{7BE7DE09-7CD9-E9CF-00C5-D34CFF5CCB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019703"/>
            <a:ext cx="8520600" cy="35491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lnSpc>
                <a:spcPct val="114999"/>
              </a:lnSpc>
              <a:buNone/>
            </a:pPr>
            <a:r>
              <a:rPr lang="nl" sz="1600" dirty="0"/>
              <a:t>Een </a:t>
            </a:r>
            <a:r>
              <a:rPr lang="nl" sz="1600" dirty="0" err="1"/>
              <a:t>repository</a:t>
            </a:r>
            <a:r>
              <a:rPr lang="nl" sz="1600" dirty="0"/>
              <a:t> kan meerdere </a:t>
            </a:r>
            <a:r>
              <a:rPr lang="nl" sz="1600" dirty="0" err="1"/>
              <a:t>workflows</a:t>
            </a:r>
            <a:r>
              <a:rPr lang="nl" sz="1600" dirty="0"/>
              <a:t> hebben, elk met hun eigen set van taken zoals bv:</a:t>
            </a:r>
          </a:p>
          <a:p>
            <a:pPr marL="742950" lvl="1" indent="-285750">
              <a:lnSpc>
                <a:spcPct val="114999"/>
              </a:lnSpc>
              <a:buSzPts val="1800"/>
              <a:buFont typeface="Courier New"/>
              <a:buChar char="o"/>
            </a:pPr>
            <a:r>
              <a:rPr lang="nl" dirty="0"/>
              <a:t>Builden &amp; testen van pull </a:t>
            </a:r>
            <a:r>
              <a:rPr lang="nl" dirty="0" err="1"/>
              <a:t>requests</a:t>
            </a:r>
            <a:endParaRPr lang="nl" dirty="0"/>
          </a:p>
          <a:p>
            <a:pPr marL="742950" lvl="1" indent="-285750">
              <a:lnSpc>
                <a:spcPct val="114999"/>
              </a:lnSpc>
              <a:buSzPts val="1800"/>
              <a:buFont typeface="Courier New"/>
              <a:buChar char="o"/>
            </a:pPr>
            <a:r>
              <a:rPr lang="nl" dirty="0"/>
              <a:t>Deployment van de applicatie bij een nieuwe release</a:t>
            </a:r>
          </a:p>
        </p:txBody>
      </p:sp>
      <p:sp>
        <p:nvSpPr>
          <p:cNvPr id="119" name="Google Shape;119;p19">
            <a:extLst>
              <a:ext uri="{FF2B5EF4-FFF2-40B4-BE49-F238E27FC236}">
                <a16:creationId xmlns:a16="http://schemas.microsoft.com/office/drawing/2014/main" id="{5442F1E4-02C3-2B5B-2046-E2E9C2FF2CB2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691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9">
            <a:extLst>
              <a:ext uri="{FF2B5EF4-FFF2-40B4-BE49-F238E27FC236}">
                <a16:creationId xmlns:a16="http://schemas.microsoft.com/office/drawing/2014/main" id="{4C25C8C0-6E5C-A1E3-B3F9-249597AEDF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/>
              <a:t>Github Actions: Workflows</a:t>
            </a:r>
            <a:endParaRPr lang="nl-NL"/>
          </a:p>
        </p:txBody>
      </p:sp>
      <p:pic>
        <p:nvPicPr>
          <p:cNvPr id="123" name="Google Shape;123;p19">
            <a:extLst>
              <a:ext uri="{FF2B5EF4-FFF2-40B4-BE49-F238E27FC236}">
                <a16:creationId xmlns:a16="http://schemas.microsoft.com/office/drawing/2014/main" id="{D100ACBF-BC7A-4FA9-7869-6E489D4189E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17813" y="445013"/>
            <a:ext cx="1514475" cy="6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fbeelding 1" descr="Afbeelding met tekst, schermopname, software, nummer&#10;&#10;Door AI gegenereerde inhoud is mogelijk onjuist.">
            <a:extLst>
              <a:ext uri="{FF2B5EF4-FFF2-40B4-BE49-F238E27FC236}">
                <a16:creationId xmlns:a16="http://schemas.microsoft.com/office/drawing/2014/main" id="{D3F76726-1688-3D2E-B688-2F94E8D0D4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990" y="2598645"/>
            <a:ext cx="7286336" cy="248058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02562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14999"/>
              </a:lnSpc>
            </a:pPr>
            <a:r>
              <a:rPr lang="en-US" sz="1600" dirty="0" err="1"/>
              <a:t>Eén</a:t>
            </a:r>
            <a:r>
              <a:rPr lang="en-US" sz="1600" dirty="0"/>
              <a:t> of </a:t>
            </a:r>
            <a:r>
              <a:rPr lang="en-US" sz="1600" dirty="0" err="1"/>
              <a:t>meerdere</a:t>
            </a:r>
            <a:r>
              <a:rPr lang="en-US" sz="1600" dirty="0"/>
              <a:t> events die de workflow </a:t>
            </a:r>
            <a:r>
              <a:rPr lang="en-US" sz="1600" dirty="0" err="1"/>
              <a:t>starten</a:t>
            </a:r>
            <a:endParaRPr lang="nl-NL" sz="1600" dirty="0" err="1"/>
          </a:p>
          <a:p>
            <a:pPr marL="285750" indent="-285750">
              <a:lnSpc>
                <a:spcPct val="114999"/>
              </a:lnSpc>
            </a:pPr>
            <a:r>
              <a:rPr lang="en-US" sz="1600" dirty="0" err="1"/>
              <a:t>Eén</a:t>
            </a:r>
            <a:r>
              <a:rPr lang="en-US" sz="1600" dirty="0"/>
              <a:t> of </a:t>
            </a:r>
            <a:r>
              <a:rPr lang="en-US" sz="1600" dirty="0" err="1"/>
              <a:t>meerdere</a:t>
            </a:r>
            <a:r>
              <a:rPr lang="en-US" sz="1600" dirty="0"/>
              <a:t> jobs die elks op </a:t>
            </a:r>
            <a:r>
              <a:rPr lang="en-US" sz="1600" dirty="0" err="1"/>
              <a:t>een</a:t>
            </a:r>
            <a:r>
              <a:rPr lang="en-US" sz="1600" dirty="0"/>
              <a:t> runner </a:t>
            </a:r>
            <a:r>
              <a:rPr lang="en-US" sz="1600" dirty="0" err="1"/>
              <a:t>worden</a:t>
            </a:r>
            <a:r>
              <a:rPr lang="en-US" sz="1600" dirty="0"/>
              <a:t> </a:t>
            </a:r>
            <a:r>
              <a:rPr lang="en-US" sz="1600" dirty="0" err="1"/>
              <a:t>uitgevoerd</a:t>
            </a:r>
            <a:r>
              <a:rPr lang="en-US" sz="1600" dirty="0"/>
              <a:t> met </a:t>
            </a:r>
            <a:r>
              <a:rPr lang="en-US" sz="1600" dirty="0" err="1"/>
              <a:t>één</a:t>
            </a:r>
            <a:r>
              <a:rPr lang="en-US" sz="1600" dirty="0"/>
              <a:t> of </a:t>
            </a:r>
            <a:r>
              <a:rPr lang="en-US" sz="1600" dirty="0" err="1"/>
              <a:t>meerdere</a:t>
            </a:r>
            <a:r>
              <a:rPr lang="en-US" sz="1600" dirty="0"/>
              <a:t> steps</a:t>
            </a:r>
            <a:endParaRPr lang="nl-NL" sz="1600" dirty="0"/>
          </a:p>
          <a:p>
            <a:pPr marL="285750" indent="-285750">
              <a:lnSpc>
                <a:spcPct val="114999"/>
              </a:lnSpc>
            </a:pPr>
            <a:r>
              <a:rPr lang="en-US" sz="1600" dirty="0"/>
              <a:t>Elke step </a:t>
            </a:r>
            <a:r>
              <a:rPr lang="en-US" sz="1600" dirty="0" err="1"/>
              <a:t>kan</a:t>
            </a:r>
            <a:r>
              <a:rPr lang="en-US" sz="1600" dirty="0"/>
              <a:t> </a:t>
            </a:r>
            <a:r>
              <a:rPr lang="en-US" sz="1600" dirty="0" err="1"/>
              <a:t>een</a:t>
            </a:r>
            <a:r>
              <a:rPr lang="en-US" sz="1600" dirty="0"/>
              <a:t> script </a:t>
            </a:r>
            <a:r>
              <a:rPr lang="en-US" sz="1600" dirty="0" err="1"/>
              <a:t>uitvoeren</a:t>
            </a:r>
            <a:r>
              <a:rPr lang="en-US" sz="1600" dirty="0"/>
              <a:t> of </a:t>
            </a:r>
            <a:r>
              <a:rPr lang="en-US" sz="1600" dirty="0" err="1"/>
              <a:t>gebruik</a:t>
            </a:r>
            <a:r>
              <a:rPr lang="en-US" sz="1600" dirty="0"/>
              <a:t> </a:t>
            </a:r>
            <a:r>
              <a:rPr lang="en-US" sz="1600" dirty="0" err="1"/>
              <a:t>maken</a:t>
            </a:r>
            <a:r>
              <a:rPr lang="en-US" sz="1600" dirty="0"/>
              <a:t> van </a:t>
            </a:r>
            <a:r>
              <a:rPr lang="en-US" sz="1600" dirty="0" err="1"/>
              <a:t>een</a:t>
            </a:r>
            <a:r>
              <a:rPr lang="en-US" sz="1600" dirty="0"/>
              <a:t> </a:t>
            </a:r>
            <a:r>
              <a:rPr lang="en-US" sz="1600" dirty="0" err="1"/>
              <a:t>extensie</a:t>
            </a:r>
            <a:r>
              <a:rPr lang="en-US" sz="1600" dirty="0"/>
              <a:t> je </a:t>
            </a:r>
            <a:r>
              <a:rPr lang="en-US" sz="1600" dirty="0" err="1"/>
              <a:t>helpt</a:t>
            </a:r>
            <a:r>
              <a:rPr lang="en-US" sz="1600" dirty="0"/>
              <a:t> </a:t>
            </a:r>
            <a:r>
              <a:rPr lang="en-US" sz="1600" dirty="0" err="1"/>
              <a:t>bij</a:t>
            </a:r>
            <a:r>
              <a:rPr lang="en-US" sz="1600" dirty="0"/>
              <a:t> het </a:t>
            </a:r>
            <a:r>
              <a:rPr lang="en-US" sz="1600" dirty="0" err="1"/>
              <a:t>uitvoeren</a:t>
            </a:r>
            <a:r>
              <a:rPr lang="en-US" sz="1600" dirty="0"/>
              <a:t> van </a:t>
            </a:r>
            <a:r>
              <a:rPr lang="en-US" sz="1600" dirty="0" err="1"/>
              <a:t>een</a:t>
            </a:r>
            <a:r>
              <a:rPr lang="en-US" sz="1600" dirty="0"/>
              <a:t> set van </a:t>
            </a:r>
            <a:r>
              <a:rPr lang="en-US" sz="1600" dirty="0" err="1"/>
              <a:t>instructies</a:t>
            </a:r>
            <a:r>
              <a:rPr lang="en-US" sz="1600" dirty="0"/>
              <a:t> (</a:t>
            </a:r>
            <a:r>
              <a:rPr lang="en-US" sz="1600" dirty="0" err="1"/>
              <a:t>Zie</a:t>
            </a:r>
            <a:r>
              <a:rPr lang="en-US" sz="1600" dirty="0"/>
              <a:t> marketplace later)</a:t>
            </a:r>
          </a:p>
        </p:txBody>
      </p:sp>
      <p:sp>
        <p:nvSpPr>
          <p:cNvPr id="129" name="Google Shape;129;p20"/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691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/>
              <a:t>Github Actions: Workflow Basics</a:t>
            </a:r>
            <a:endParaRPr lang="nl-NL"/>
          </a:p>
        </p:txBody>
      </p:sp>
      <p:pic>
        <p:nvPicPr>
          <p:cNvPr id="2" name="Afbeelding 1" descr="Diagram of an event triggering Runner 1 to run Job 1, which triggers Runner 2 to run Job 2. Each of the jobs is broken into multiple steps.">
            <a:extLst>
              <a:ext uri="{FF2B5EF4-FFF2-40B4-BE49-F238E27FC236}">
                <a16:creationId xmlns:a16="http://schemas.microsoft.com/office/drawing/2014/main" id="{6F7D29DA-7D53-7040-7030-2D072FE1F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4673" y="2760969"/>
            <a:ext cx="6299199" cy="219619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691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/>
              <a:t>Github Actions: creating Workflows</a:t>
            </a:r>
            <a:endParaRPr lang="nl-NL"/>
          </a:p>
        </p:txBody>
      </p:sp>
      <p:pic>
        <p:nvPicPr>
          <p:cNvPr id="139" name="Google Shape;139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17813" y="445013"/>
            <a:ext cx="1514475" cy="6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fbeelding 1" descr="Afbeelding met tekst, schermopname, nummer, Lettertype&#10;&#10;Door AI gegenereerde inhoud is mogelijk onjuist.">
            <a:extLst>
              <a:ext uri="{FF2B5EF4-FFF2-40B4-BE49-F238E27FC236}">
                <a16:creationId xmlns:a16="http://schemas.microsoft.com/office/drawing/2014/main" id="{ED03E327-E88D-C491-8E62-85C4D0C18D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368" y="536863"/>
            <a:ext cx="6933855" cy="45373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>
          <a:extLst>
            <a:ext uri="{FF2B5EF4-FFF2-40B4-BE49-F238E27FC236}">
              <a16:creationId xmlns:a16="http://schemas.microsoft.com/office/drawing/2014/main" id="{DB832FE7-31B4-43ED-16FD-8C87C1A8D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>
            <a:extLst>
              <a:ext uri="{FF2B5EF4-FFF2-40B4-BE49-F238E27FC236}">
                <a16:creationId xmlns:a16="http://schemas.microsoft.com/office/drawing/2014/main" id="{1826E243-97B2-8478-7516-E659149854B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691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1">
            <a:extLst>
              <a:ext uri="{FF2B5EF4-FFF2-40B4-BE49-F238E27FC236}">
                <a16:creationId xmlns:a16="http://schemas.microsoft.com/office/drawing/2014/main" id="{BF043C57-7498-931D-D882-2472FFEF957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/>
              <a:t>Github Actions: creating Workflows</a:t>
            </a:r>
            <a:endParaRPr lang="nl-NL"/>
          </a:p>
        </p:txBody>
      </p:sp>
      <p:pic>
        <p:nvPicPr>
          <p:cNvPr id="139" name="Google Shape;139;p21">
            <a:extLst>
              <a:ext uri="{FF2B5EF4-FFF2-40B4-BE49-F238E27FC236}">
                <a16:creationId xmlns:a16="http://schemas.microsoft.com/office/drawing/2014/main" id="{341ADE4A-F378-CFC1-7125-6623B4AE637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17813" y="445013"/>
            <a:ext cx="1514475" cy="6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18;p19">
            <a:extLst>
              <a:ext uri="{FF2B5EF4-FFF2-40B4-BE49-F238E27FC236}">
                <a16:creationId xmlns:a16="http://schemas.microsoft.com/office/drawing/2014/main" id="{1C4057DD-4251-D740-34B1-87864665E3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lnSpc>
                <a:spcPct val="114999"/>
              </a:lnSpc>
              <a:buNone/>
            </a:pPr>
            <a:r>
              <a:rPr lang="nl" sz="1600" dirty="0"/>
              <a:t>Een workflow maken:</a:t>
            </a:r>
            <a:endParaRPr lang="nl-NL"/>
          </a:p>
          <a:p>
            <a:pPr marL="400050" indent="-285750">
              <a:lnSpc>
                <a:spcPct val="114999"/>
              </a:lnSpc>
            </a:pPr>
            <a:r>
              <a:rPr lang="nl" sz="1600" dirty="0"/>
              <a:t>Gebruik de wizard in de "actions" tab (zoals te zien in de vorige slide)</a:t>
            </a:r>
          </a:p>
          <a:p>
            <a:pPr marL="400050" indent="-285750">
              <a:lnSpc>
                <a:spcPct val="114999"/>
              </a:lnSpc>
            </a:pPr>
            <a:r>
              <a:rPr lang="nl" sz="1600" dirty="0"/>
              <a:t>Doe het manueel: Maak een nieuwe </a:t>
            </a:r>
            <a:r>
              <a:rPr lang="nl" sz="1600" dirty="0" err="1"/>
              <a:t>yaml</a:t>
            </a:r>
            <a:r>
              <a:rPr lang="nl" sz="1600" dirty="0"/>
              <a:t> file in de .</a:t>
            </a:r>
            <a:r>
              <a:rPr lang="nl" sz="1600" dirty="0" err="1"/>
              <a:t>github</a:t>
            </a:r>
            <a:r>
              <a:rPr lang="nl" sz="1600" dirty="0"/>
              <a:t>/</a:t>
            </a:r>
            <a:r>
              <a:rPr lang="nl" sz="1600" dirty="0" err="1"/>
              <a:t>workflows</a:t>
            </a:r>
            <a:r>
              <a:rPr lang="nl" sz="1600" dirty="0"/>
              <a:t> folder</a:t>
            </a:r>
          </a:p>
          <a:p>
            <a:pPr marL="114300" indent="0">
              <a:lnSpc>
                <a:spcPct val="114999"/>
              </a:lnSpc>
              <a:buNone/>
            </a:pPr>
            <a:endParaRPr lang="nl" sz="1600" dirty="0"/>
          </a:p>
          <a:p>
            <a:pPr marL="114300" indent="0">
              <a:lnSpc>
                <a:spcPct val="114999"/>
              </a:lnSpc>
              <a:buNone/>
            </a:pPr>
            <a:r>
              <a:rPr lang="nl" sz="1600" dirty="0" err="1"/>
              <a:t>Github</a:t>
            </a:r>
            <a:r>
              <a:rPr lang="nl" sz="1600" dirty="0"/>
              <a:t> detecteert automatisch Actions </a:t>
            </a:r>
            <a:r>
              <a:rPr lang="nl" sz="1600" dirty="0" err="1"/>
              <a:t>workflows</a:t>
            </a:r>
            <a:r>
              <a:rPr lang="nl" sz="1600" dirty="0"/>
              <a:t> in de </a:t>
            </a:r>
            <a:r>
              <a:rPr lang="nl" sz="1600" dirty="0" err="1"/>
              <a:t>repository</a:t>
            </a:r>
            <a:r>
              <a:rPr lang="nl" sz="1600" dirty="0"/>
              <a:t> als je ze opslaat in de map .github/workflows.</a:t>
            </a:r>
            <a:br>
              <a:rPr lang="nl" sz="1600" dirty="0"/>
            </a:br>
            <a:br>
              <a:rPr lang="nl" sz="1600" dirty="0"/>
            </a:br>
            <a:r>
              <a:rPr lang="nl" sz="1600" dirty="0"/>
              <a:t>Je mag de naamgeving van deze bestanden zelf kiezen, maar ze moeten eindigen op .</a:t>
            </a:r>
            <a:r>
              <a:rPr lang="nl" sz="1600" dirty="0" err="1"/>
              <a:t>yml</a:t>
            </a:r>
            <a:r>
              <a:rPr lang="nl" sz="1600" dirty="0"/>
              <a:t> of .</a:t>
            </a:r>
            <a:r>
              <a:rPr lang="nl" sz="1600" dirty="0" err="1"/>
              <a:t>yaml</a:t>
            </a:r>
            <a:r>
              <a:rPr lang="nl" sz="1600" dirty="0"/>
              <a:t>. </a:t>
            </a:r>
            <a:r>
              <a:rPr lang="nl" sz="1600" dirty="0" err="1"/>
              <a:t>Yaml</a:t>
            </a:r>
            <a:r>
              <a:rPr lang="nl" sz="1600" dirty="0"/>
              <a:t> is een </a:t>
            </a:r>
            <a:r>
              <a:rPr lang="nl" sz="1600" dirty="0" err="1"/>
              <a:t>markup</a:t>
            </a:r>
            <a:r>
              <a:rPr lang="nl" sz="1600" dirty="0"/>
              <a:t> taal die we voornamelijk gebruiken voor configuratiebestanden</a:t>
            </a:r>
            <a:br>
              <a:rPr lang="nl" sz="1600" dirty="0"/>
            </a:br>
            <a:endParaRPr lang="nl" sz="1600" dirty="0"/>
          </a:p>
          <a:p>
            <a:pPr marL="139700" indent="0">
              <a:lnSpc>
                <a:spcPct val="114999"/>
              </a:lnSpc>
              <a:buSzPts val="1400"/>
              <a:buNone/>
            </a:pPr>
            <a:r>
              <a:rPr lang="nl" sz="1600" dirty="0">
                <a:hlinkClick r:id="rId4"/>
              </a:rPr>
              <a:t>https://docs.github.com/en/actions/writing-workflows/quickstart</a:t>
            </a:r>
            <a:endParaRPr lang="nl" sz="1600"/>
          </a:p>
          <a:p>
            <a:pPr marL="596900" lvl="1" indent="0">
              <a:lnSpc>
                <a:spcPct val="114999"/>
              </a:lnSpc>
              <a:buNone/>
            </a:pPr>
            <a:endParaRPr lang="nl" sz="12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0" indent="0">
              <a:lnSpc>
                <a:spcPct val="114999"/>
              </a:lnSpc>
              <a:buNone/>
            </a:pPr>
            <a:br>
              <a:rPr lang="en-US" dirty="0"/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5647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FF65B79-EDB4-82A7-7E6D-5C8FA58758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nl-NL" dirty="0"/>
              <a:t>Definitie: "</a:t>
            </a:r>
            <a:r>
              <a:rPr lang="nl-NL" sz="1200" b="1" dirty="0">
                <a:solidFill>
                  <a:srgbClr val="202122"/>
                </a:solidFill>
                <a:latin typeface="sans-serif"/>
              </a:rPr>
              <a:t>YAML</a:t>
            </a:r>
            <a:r>
              <a:rPr lang="nl-NL" sz="1200" dirty="0">
                <a:solidFill>
                  <a:srgbClr val="202122"/>
                </a:solidFill>
                <a:latin typeface="sans-serif"/>
              </a:rPr>
              <a:t> is een voor mensen leesbaar bestandsformaat, dat gebruikt wordt voor onder andere configuratiebestanden en in applicaties voor </a:t>
            </a:r>
            <a:r>
              <a:rPr lang="nl-NL" sz="1200" dirty="0" err="1">
                <a:solidFill>
                  <a:srgbClr val="202122"/>
                </a:solidFill>
                <a:latin typeface="sans-serif"/>
              </a:rPr>
              <a:t>data-opslag</a:t>
            </a:r>
            <a:r>
              <a:rPr lang="nl-NL" sz="1200" dirty="0">
                <a:solidFill>
                  <a:srgbClr val="202122"/>
                </a:solidFill>
                <a:latin typeface="sans-serif"/>
              </a:rPr>
              <a:t> en verzending. Het formaat bestaat sinds 2001, en gebruikt sinds 2006 de </a:t>
            </a:r>
            <a:r>
              <a:rPr lang="nl-NL" sz="1200" dirty="0" err="1">
                <a:solidFill>
                  <a:srgbClr val="202122"/>
                </a:solidFill>
                <a:latin typeface="sans-serif"/>
              </a:rPr>
              <a:t>bestandsextentie</a:t>
            </a:r>
            <a:r>
              <a:rPr lang="nl-NL" sz="1200" dirty="0">
                <a:solidFill>
                  <a:srgbClr val="202122"/>
                </a:solidFill>
                <a:latin typeface="sans-serif"/>
              </a:rPr>
              <a:t> </a:t>
            </a:r>
            <a:r>
              <a:rPr lang="nl-NL" sz="1200" dirty="0">
                <a:solidFill>
                  <a:srgbClr val="101418"/>
                </a:solidFill>
                <a:latin typeface="monospace"/>
              </a:rPr>
              <a:t>.</a:t>
            </a:r>
            <a:r>
              <a:rPr lang="nl-NL" sz="1200" dirty="0" err="1">
                <a:solidFill>
                  <a:srgbClr val="101418"/>
                </a:solidFill>
                <a:latin typeface="monospace"/>
              </a:rPr>
              <a:t>yaml</a:t>
            </a:r>
            <a:r>
              <a:rPr lang="nl-NL" sz="1200" dirty="0">
                <a:solidFill>
                  <a:srgbClr val="202122"/>
                </a:solidFill>
                <a:latin typeface="sans-serif"/>
              </a:rPr>
              <a:t>. De opmaak gebeurt met </a:t>
            </a:r>
            <a:r>
              <a:rPr lang="nl-NL" sz="1200" b="1" dirty="0">
                <a:solidFill>
                  <a:srgbClr val="202122"/>
                </a:solidFill>
                <a:latin typeface="sans-serif"/>
              </a:rPr>
              <a:t>spaties</a:t>
            </a:r>
            <a:r>
              <a:rPr lang="nl-NL" sz="1200" dirty="0">
                <a:solidFill>
                  <a:srgbClr val="202122"/>
                </a:solidFill>
                <a:latin typeface="sans-serif"/>
              </a:rPr>
              <a:t>, en niet met tabs"</a:t>
            </a:r>
            <a:endParaRPr lang="nl-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02E584-744B-743E-EC61-834879E636DF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C1C5188-866B-042E-85C5-45F91A92B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Yaml</a:t>
            </a:r>
          </a:p>
        </p:txBody>
      </p:sp>
      <p:pic>
        <p:nvPicPr>
          <p:cNvPr id="5" name="Afbeelding 4" descr="YAML basics in Kubernetes - IBM Developer">
            <a:extLst>
              <a:ext uri="{FF2B5EF4-FFF2-40B4-BE49-F238E27FC236}">
                <a16:creationId xmlns:a16="http://schemas.microsoft.com/office/drawing/2014/main" id="{E5FC7435-3DD8-102C-A995-B6E70425E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162" y="2307232"/>
            <a:ext cx="5926321" cy="1891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1264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2B884B-36AF-0643-A045-6536D679E4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D663F86-1FBF-2863-7C6A-5E6A05917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2579157" cy="3416400"/>
          </a:xfrm>
        </p:spPr>
        <p:txBody>
          <a:bodyPr/>
          <a:lstStyle/>
          <a:p>
            <a:pPr marL="114300" indent="0">
              <a:buNone/>
            </a:pPr>
            <a:r>
              <a:rPr lang="nl-NL" sz="1200" dirty="0" err="1">
                <a:solidFill>
                  <a:srgbClr val="202122"/>
                </a:solidFill>
                <a:latin typeface="sans-serif"/>
              </a:rPr>
              <a:t>Key-value</a:t>
            </a:r>
            <a:r>
              <a:rPr lang="nl-NL" sz="1200" dirty="0">
                <a:solidFill>
                  <a:srgbClr val="202122"/>
                </a:solidFill>
                <a:latin typeface="sans-serif"/>
              </a:rPr>
              <a:t> pairs:</a:t>
            </a:r>
          </a:p>
          <a:p>
            <a:pPr marL="114300" indent="0">
              <a:lnSpc>
                <a:spcPct val="114999"/>
              </a:lnSpc>
              <a:buNone/>
            </a:pPr>
            <a:endParaRPr lang="nl-NL" sz="1200" dirty="0">
              <a:solidFill>
                <a:srgbClr val="202122"/>
              </a:solidFill>
              <a:latin typeface="sans-serif"/>
            </a:endParaRPr>
          </a:p>
          <a:p>
            <a:pPr marL="114300" indent="0">
              <a:lnSpc>
                <a:spcPct val="114999"/>
              </a:lnSpc>
              <a:buNone/>
            </a:pPr>
            <a:endParaRPr lang="nl-NL" sz="1200" dirty="0">
              <a:solidFill>
                <a:srgbClr val="202122"/>
              </a:solidFill>
              <a:latin typeface="sans-serif"/>
            </a:endParaRPr>
          </a:p>
          <a:p>
            <a:pPr marL="114300" indent="0">
              <a:lnSpc>
                <a:spcPct val="114999"/>
              </a:lnSpc>
              <a:buNone/>
            </a:pPr>
            <a:endParaRPr lang="nl-NL" sz="1200" dirty="0">
              <a:solidFill>
                <a:srgbClr val="202122"/>
              </a:solidFill>
              <a:latin typeface="sans-serif"/>
            </a:endParaRPr>
          </a:p>
          <a:p>
            <a:pPr marL="114300" indent="0">
              <a:lnSpc>
                <a:spcPct val="114999"/>
              </a:lnSpc>
              <a:buNone/>
            </a:pPr>
            <a:endParaRPr lang="nl-NL" sz="1200" dirty="0">
              <a:solidFill>
                <a:srgbClr val="202122"/>
              </a:solidFill>
              <a:latin typeface="sans-serif"/>
            </a:endParaRPr>
          </a:p>
          <a:p>
            <a:pPr marL="114300" indent="0">
              <a:lnSpc>
                <a:spcPct val="114999"/>
              </a:lnSpc>
              <a:buNone/>
            </a:pPr>
            <a:r>
              <a:rPr lang="nl-NL" sz="1200" dirty="0">
                <a:solidFill>
                  <a:srgbClr val="202122"/>
                </a:solidFill>
                <a:latin typeface="sans-serif"/>
              </a:rPr>
              <a:t>Lijsten:</a:t>
            </a:r>
          </a:p>
          <a:p>
            <a:pPr marL="114300" indent="0">
              <a:lnSpc>
                <a:spcPct val="114999"/>
              </a:lnSpc>
              <a:buNone/>
            </a:pPr>
            <a:endParaRPr lang="nl-NL" sz="1200" dirty="0">
              <a:solidFill>
                <a:srgbClr val="202122"/>
              </a:solidFill>
              <a:latin typeface="sans-serif"/>
            </a:endParaRPr>
          </a:p>
          <a:p>
            <a:pPr marL="114300" indent="0">
              <a:lnSpc>
                <a:spcPct val="114999"/>
              </a:lnSpc>
              <a:buNone/>
            </a:pPr>
            <a:endParaRPr lang="nl-NL" sz="1200" dirty="0">
              <a:solidFill>
                <a:srgbClr val="202122"/>
              </a:solidFill>
              <a:latin typeface="sans-serif"/>
            </a:endParaRPr>
          </a:p>
          <a:p>
            <a:pPr marL="114300" indent="0">
              <a:lnSpc>
                <a:spcPct val="114999"/>
              </a:lnSpc>
              <a:buNone/>
            </a:pPr>
            <a:endParaRPr lang="nl-NL" sz="1200" dirty="0">
              <a:solidFill>
                <a:srgbClr val="202122"/>
              </a:solidFill>
              <a:latin typeface="sans-serif"/>
            </a:endParaRPr>
          </a:p>
          <a:p>
            <a:pPr marL="114300" indent="0">
              <a:lnSpc>
                <a:spcPct val="114999"/>
              </a:lnSpc>
              <a:buNone/>
            </a:pPr>
            <a:endParaRPr lang="nl-NL" sz="1200" dirty="0">
              <a:solidFill>
                <a:srgbClr val="202122"/>
              </a:solidFill>
              <a:latin typeface="sans-serif"/>
            </a:endParaRPr>
          </a:p>
          <a:p>
            <a:pPr marL="114300" indent="0">
              <a:lnSpc>
                <a:spcPct val="114999"/>
              </a:lnSpc>
              <a:buNone/>
            </a:pPr>
            <a:r>
              <a:rPr lang="nl-NL" sz="1200" dirty="0">
                <a:solidFill>
                  <a:srgbClr val="202122"/>
                </a:solidFill>
                <a:latin typeface="sans-serif"/>
              </a:rPr>
              <a:t>Multiline script:</a:t>
            </a:r>
            <a:endParaRPr lang="nl-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FADE19-0CBA-3979-AE8F-7EC286B99E7D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8EE3303-4EDC-04BC-9F4E-5E8BDB5DE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Yaml</a:t>
            </a:r>
            <a:r>
              <a:rPr lang="nl-NL" dirty="0"/>
              <a:t> cheatsheet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5AA9C3-2360-26F2-A2E8-026414FEC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837" y="3687702"/>
            <a:ext cx="2324100" cy="13049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E23589-6017-528C-9188-EB11ACE5B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61" y="1594629"/>
            <a:ext cx="1952625" cy="5524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8E006E-88BD-6137-0F42-F6D424403B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109" y="2568156"/>
            <a:ext cx="2695575" cy="762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89AC83D-D2F3-7EBE-6878-D9F2366ABE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2144" y="1564168"/>
            <a:ext cx="1752600" cy="1152525"/>
          </a:xfrm>
          <a:prstGeom prst="rect">
            <a:avLst/>
          </a:prstGeom>
        </p:spPr>
      </p:pic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332A8D68-071E-C041-0606-704460D36EBA}"/>
              </a:ext>
            </a:extLst>
          </p:cNvPr>
          <p:cNvSpPr txBox="1">
            <a:spLocks/>
          </p:cNvSpPr>
          <p:nvPr/>
        </p:nvSpPr>
        <p:spPr>
          <a:xfrm>
            <a:off x="3763704" y="1153913"/>
            <a:ext cx="2579157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14999"/>
              </a:lnSpc>
              <a:buNone/>
            </a:pPr>
            <a:r>
              <a:rPr lang="nl-NL" sz="1200" dirty="0">
                <a:solidFill>
                  <a:srgbClr val="202122"/>
                </a:solidFill>
                <a:latin typeface="sans-serif"/>
              </a:rPr>
              <a:t>Multiline tekst:</a:t>
            </a:r>
            <a:endParaRPr lang="en-US" dirty="0"/>
          </a:p>
          <a:p>
            <a:pPr marL="114300" indent="0">
              <a:lnSpc>
                <a:spcPct val="114999"/>
              </a:lnSpc>
              <a:buFont typeface="Arial"/>
              <a:buNone/>
            </a:pPr>
            <a:endParaRPr lang="nl-NL" sz="1200" dirty="0">
              <a:solidFill>
                <a:srgbClr val="202122"/>
              </a:solidFill>
              <a:latin typeface="sans-serif"/>
            </a:endParaRPr>
          </a:p>
          <a:p>
            <a:pPr marL="114300" indent="0">
              <a:lnSpc>
                <a:spcPct val="114999"/>
              </a:lnSpc>
              <a:buFont typeface="Arial"/>
              <a:buNone/>
            </a:pPr>
            <a:endParaRPr lang="nl-NL" sz="1200" dirty="0">
              <a:solidFill>
                <a:srgbClr val="202122"/>
              </a:solidFill>
              <a:latin typeface="sans-serif"/>
            </a:endParaRPr>
          </a:p>
          <a:p>
            <a:pPr marL="114300" indent="0">
              <a:lnSpc>
                <a:spcPct val="114999"/>
              </a:lnSpc>
              <a:buFont typeface="Arial"/>
              <a:buNone/>
            </a:pPr>
            <a:endParaRPr lang="nl-NL" sz="1200" dirty="0">
              <a:solidFill>
                <a:srgbClr val="202122"/>
              </a:solidFill>
              <a:latin typeface="sans-serif"/>
            </a:endParaRPr>
          </a:p>
          <a:p>
            <a:pPr marL="114300" indent="0">
              <a:lnSpc>
                <a:spcPct val="114999"/>
              </a:lnSpc>
              <a:buFont typeface="Arial"/>
              <a:buNone/>
            </a:pPr>
            <a:endParaRPr lang="nl-NL" sz="1200" dirty="0">
              <a:solidFill>
                <a:srgbClr val="202122"/>
              </a:solidFill>
              <a:latin typeface="sans-serif"/>
            </a:endParaRPr>
          </a:p>
          <a:p>
            <a:pPr marL="114300" indent="0">
              <a:lnSpc>
                <a:spcPct val="114999"/>
              </a:lnSpc>
              <a:buNone/>
            </a:pPr>
            <a:endParaRPr lang="nl-NL" sz="1200" dirty="0">
              <a:solidFill>
                <a:srgbClr val="202122"/>
              </a:solidFill>
              <a:latin typeface="sans-serif"/>
            </a:endParaRPr>
          </a:p>
          <a:p>
            <a:pPr marL="114300" indent="0">
              <a:lnSpc>
                <a:spcPct val="114999"/>
              </a:lnSpc>
              <a:buNone/>
            </a:pPr>
            <a:endParaRPr lang="nl-NL" sz="1200" dirty="0">
              <a:solidFill>
                <a:srgbClr val="202122"/>
              </a:solidFill>
              <a:latin typeface="sans-serif"/>
            </a:endParaRPr>
          </a:p>
          <a:p>
            <a:pPr marL="114300" indent="0">
              <a:lnSpc>
                <a:spcPct val="114999"/>
              </a:lnSpc>
              <a:buFont typeface="Arial"/>
              <a:buNone/>
            </a:pPr>
            <a:r>
              <a:rPr lang="nl-NL" sz="1200" dirty="0">
                <a:solidFill>
                  <a:srgbClr val="202122"/>
                </a:solidFill>
                <a:latin typeface="sans-serif"/>
              </a:rPr>
              <a:t>Variabelen:</a:t>
            </a:r>
          </a:p>
          <a:p>
            <a:pPr marL="114300" indent="0">
              <a:lnSpc>
                <a:spcPct val="114999"/>
              </a:lnSpc>
              <a:buFont typeface="Arial"/>
              <a:buNone/>
            </a:pPr>
            <a:endParaRPr lang="nl-NL" sz="1200" dirty="0">
              <a:solidFill>
                <a:srgbClr val="202122"/>
              </a:solidFill>
              <a:latin typeface="sans-serif"/>
            </a:endParaRPr>
          </a:p>
          <a:p>
            <a:pPr marL="114300" indent="0">
              <a:lnSpc>
                <a:spcPct val="114999"/>
              </a:lnSpc>
              <a:buFont typeface="Arial"/>
              <a:buNone/>
            </a:pPr>
            <a:endParaRPr lang="nl-NL" sz="1200" dirty="0">
              <a:solidFill>
                <a:srgbClr val="202122"/>
              </a:solidFill>
              <a:latin typeface="sans-serif"/>
            </a:endParaRPr>
          </a:p>
          <a:p>
            <a:pPr marL="114300" indent="0">
              <a:lnSpc>
                <a:spcPct val="114999"/>
              </a:lnSpc>
              <a:buFont typeface="Arial"/>
              <a:buNone/>
            </a:pPr>
            <a:endParaRPr lang="nl-NL" sz="1200" dirty="0">
              <a:solidFill>
                <a:srgbClr val="202122"/>
              </a:solidFill>
              <a:latin typeface="sans-serif"/>
            </a:endParaRPr>
          </a:p>
          <a:p>
            <a:pPr marL="114300" indent="0">
              <a:lnSpc>
                <a:spcPct val="114999"/>
              </a:lnSpc>
              <a:buFont typeface="Arial"/>
              <a:buNone/>
            </a:pPr>
            <a:endParaRPr lang="nl-NL" sz="1200" dirty="0">
              <a:solidFill>
                <a:srgbClr val="202122"/>
              </a:solidFill>
              <a:latin typeface="sans-serif"/>
            </a:endParaRPr>
          </a:p>
          <a:p>
            <a:pPr marL="114300" indent="0">
              <a:lnSpc>
                <a:spcPct val="114999"/>
              </a:lnSpc>
              <a:buFont typeface="Arial"/>
              <a:buNone/>
            </a:pPr>
            <a:endParaRPr lang="nl-NL" sz="1200" dirty="0">
              <a:solidFill>
                <a:srgbClr val="202122"/>
              </a:solidFill>
              <a:latin typeface="sans-serif"/>
            </a:endParaRPr>
          </a:p>
          <a:p>
            <a:pPr marL="114300" indent="0">
              <a:lnSpc>
                <a:spcPct val="114999"/>
              </a:lnSpc>
              <a:buNone/>
            </a:pPr>
            <a:endParaRPr lang="nl-NL" sz="1200" dirty="0">
              <a:solidFill>
                <a:srgbClr val="202122"/>
              </a:solidFill>
              <a:latin typeface="sans-serif"/>
            </a:endParaRPr>
          </a:p>
          <a:p>
            <a:pPr marL="114300" indent="0">
              <a:lnSpc>
                <a:spcPct val="114999"/>
              </a:lnSpc>
              <a:buNone/>
            </a:pPr>
            <a:r>
              <a:rPr lang="nl-NL" sz="1200" err="1">
                <a:solidFill>
                  <a:srgbClr val="202122"/>
                </a:solidFill>
                <a:latin typeface="sans-serif"/>
              </a:rPr>
              <a:t>Github</a:t>
            </a:r>
            <a:r>
              <a:rPr lang="nl-NL" sz="1200">
                <a:solidFill>
                  <a:srgbClr val="202122"/>
                </a:solidFill>
                <a:latin typeface="sans-serif"/>
              </a:rPr>
              <a:t> variabelen:</a:t>
            </a:r>
            <a:endParaRPr lang="nl-NL" sz="1200" dirty="0">
              <a:solidFill>
                <a:srgbClr val="202122"/>
              </a:solidFill>
              <a:latin typeface="sans-serif"/>
            </a:endParaRPr>
          </a:p>
          <a:p>
            <a:pPr marL="114300" indent="0">
              <a:lnSpc>
                <a:spcPct val="114999"/>
              </a:lnSpc>
              <a:buNone/>
            </a:pPr>
            <a:endParaRPr lang="nl-NL" sz="1200" dirty="0">
              <a:solidFill>
                <a:srgbClr val="202122"/>
              </a:solidFill>
              <a:latin typeface="sans-serif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B228633-2E30-A2FD-4378-BC0A97590B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4210" y="2953379"/>
            <a:ext cx="2028825" cy="9620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86305E0-939C-EE44-95F0-E18D174D10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27266" y="4441346"/>
            <a:ext cx="452437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3058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EF1928-3275-4D79-2BC1-1BA6A610C6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DC56048-5CCE-68D5-0B5D-66DA4CE452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Navigeer naar de </a:t>
            </a:r>
            <a:r>
              <a:rPr lang="nl-NL" err="1"/>
              <a:t>Github</a:t>
            </a:r>
            <a:r>
              <a:rPr lang="nl-NL"/>
              <a:t> actions tab en maak een nieuwe </a:t>
            </a:r>
            <a:r>
              <a:rPr lang="nl-NL" err="1"/>
              <a:t>workflow.yml</a:t>
            </a:r>
            <a:r>
              <a:rPr lang="nl-NL"/>
              <a:t> file aan</a:t>
            </a:r>
          </a:p>
          <a:p>
            <a:pPr>
              <a:lnSpc>
                <a:spcPct val="114999"/>
              </a:lnSpc>
            </a:pPr>
            <a:r>
              <a:rPr lang="nl-NL"/>
              <a:t>Voorzie volgende inhoud: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892B78-A594-2F3A-8762-77BA64485BC4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E9C69B7-6F8B-7F80-384C-89D59B50B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Hello</a:t>
            </a:r>
            <a:r>
              <a:rPr lang="nl-NL"/>
              <a:t> </a:t>
            </a:r>
            <a:r>
              <a:rPr lang="nl-NL" err="1"/>
              <a:t>world</a:t>
            </a:r>
          </a:p>
        </p:txBody>
      </p:sp>
      <p:pic>
        <p:nvPicPr>
          <p:cNvPr id="6" name="Afbeelding 5" descr="Afbeelding met tekst, schermopname, Lettertype&#10;&#10;Door AI gegenereerde inhoud is mogelijk onjuist.">
            <a:extLst>
              <a:ext uri="{FF2B5EF4-FFF2-40B4-BE49-F238E27FC236}">
                <a16:creationId xmlns:a16="http://schemas.microsoft.com/office/drawing/2014/main" id="{39858037-834D-0363-540D-ABF6A4FC5B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538" y="2364921"/>
            <a:ext cx="2828925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103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578A2F-000E-7D67-7FA6-D8A4A53D7C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4999"/>
              </a:lnSpc>
            </a:pPr>
            <a:r>
              <a:rPr lang="nl-NL"/>
              <a:t>Onder de actions tab zie je nu de "</a:t>
            </a:r>
            <a:r>
              <a:rPr lang="nl-NL" err="1"/>
              <a:t>hello</a:t>
            </a:r>
            <a:r>
              <a:rPr lang="nl-NL"/>
              <a:t> </a:t>
            </a:r>
            <a:r>
              <a:rPr lang="nl-NL" err="1"/>
              <a:t>world</a:t>
            </a:r>
            <a:r>
              <a:rPr lang="nl-NL"/>
              <a:t>" workflow staan</a:t>
            </a:r>
          </a:p>
          <a:p>
            <a:pPr lvl="1">
              <a:lnSpc>
                <a:spcPct val="114999"/>
              </a:lnSpc>
            </a:pPr>
            <a:r>
              <a:rPr lang="nl-NL"/>
              <a:t>Dashboard met algemene info over je workflow / </a:t>
            </a:r>
            <a:r>
              <a:rPr lang="nl-NL" err="1"/>
              <a:t>pipelines</a:t>
            </a:r>
            <a:r>
              <a:rPr lang="nl-NL"/>
              <a:t> &amp; runs</a:t>
            </a:r>
          </a:p>
          <a:p>
            <a:pPr marL="1054100" lvl="2" indent="0">
              <a:lnSpc>
                <a:spcPct val="114999"/>
              </a:lnSpc>
              <a:buNone/>
            </a:pPr>
            <a:r>
              <a:rPr lang="nl-NL"/>
              <a:t>= Visuele feedback</a:t>
            </a:r>
          </a:p>
          <a:p>
            <a:pPr lvl="1">
              <a:lnSpc>
                <a:spcPct val="114999"/>
              </a:lnSpc>
            </a:pPr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D38774-E21B-052C-812A-4ABA4DA1788C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8FA0152-2BD0-5464-153C-2C1F9C13A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Hello</a:t>
            </a:r>
            <a:r>
              <a:rPr lang="nl-NL"/>
              <a:t> </a:t>
            </a:r>
            <a:r>
              <a:rPr lang="nl-NL" err="1"/>
              <a:t>world</a:t>
            </a:r>
          </a:p>
        </p:txBody>
      </p:sp>
      <p:pic>
        <p:nvPicPr>
          <p:cNvPr id="5" name="Afbeelding 4" descr="Afbeelding met tekst, schermopname, software, Multimediasoftware&#10;&#10;Door AI gegenereerde inhoud is mogelijk onjuist.">
            <a:extLst>
              <a:ext uri="{FF2B5EF4-FFF2-40B4-BE49-F238E27FC236}">
                <a16:creationId xmlns:a16="http://schemas.microsoft.com/office/drawing/2014/main" id="{F3A223EE-A00B-230E-15FD-C23454CB08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89522"/>
            <a:ext cx="9144000" cy="258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3515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737187-2FE6-FF78-34D2-2EAD05FEC5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6DEF7E0-6D95-96CE-3833-1F876080BF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Elke workflow heeft zijn eigen dashboard met een historiek van de workflow runs</a:t>
            </a:r>
          </a:p>
          <a:p>
            <a:pPr>
              <a:lnSpc>
                <a:spcPct val="114999"/>
              </a:lnSpc>
            </a:pPr>
            <a:r>
              <a:rPr lang="nl-NL"/>
              <a:t>Het </a:t>
            </a:r>
            <a:r>
              <a:rPr lang="nl-NL" err="1"/>
              <a:t>hello</a:t>
            </a:r>
            <a:r>
              <a:rPr lang="nl-NL"/>
              <a:t> </a:t>
            </a:r>
            <a:r>
              <a:rPr lang="nl-NL" err="1"/>
              <a:t>world</a:t>
            </a:r>
            <a:r>
              <a:rPr lang="nl-NL"/>
              <a:t> voorbeeld kan je handmatig starten met de knop "run workflow)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2389F4-FBE6-4607-2B09-3BA736EB2C2F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21B54D2-EA19-D0FD-6D3D-2CE12F4B6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Hello</a:t>
            </a:r>
            <a:r>
              <a:rPr lang="nl-NL"/>
              <a:t> </a:t>
            </a:r>
            <a:r>
              <a:rPr lang="nl-NL" err="1"/>
              <a:t>world</a:t>
            </a:r>
          </a:p>
        </p:txBody>
      </p:sp>
      <p:pic>
        <p:nvPicPr>
          <p:cNvPr id="7" name="Afbeelding 6" descr="Afbeelding met tekst, schermopname, software, Multimediasoftware&#10;&#10;Door AI gegenereerde inhoud is mogelijk onjuist.">
            <a:extLst>
              <a:ext uri="{FF2B5EF4-FFF2-40B4-BE49-F238E27FC236}">
                <a16:creationId xmlns:a16="http://schemas.microsoft.com/office/drawing/2014/main" id="{11C341B7-E070-4EB9-00F1-1F542F1652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49" y="2444437"/>
            <a:ext cx="6294665" cy="277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6694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387B05-4F1C-2AAB-2EFB-E25C58E2C5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F07223-22A1-650E-C6C0-5553C4958C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4999"/>
              </a:lnSpc>
            </a:pPr>
            <a:r>
              <a:rPr lang="nl-NL" err="1"/>
              <a:t>Realtime</a:t>
            </a:r>
            <a:r>
              <a:rPr lang="nl-NL"/>
              <a:t> feedback over vorige en huidige </a:t>
            </a:r>
            <a:r>
              <a:rPr lang="nl-NL" err="1"/>
              <a:t>build</a:t>
            </a:r>
            <a:r>
              <a:rPr lang="nl-NL"/>
              <a:t> pogingen</a:t>
            </a:r>
          </a:p>
          <a:p>
            <a:pPr lvl="1">
              <a:lnSpc>
                <a:spcPct val="114999"/>
              </a:lnSpc>
            </a:pPr>
            <a:r>
              <a:rPr lang="nl-NL"/>
              <a:t>Gebruik van kleuren, </a:t>
            </a:r>
            <a:r>
              <a:rPr lang="nl-NL" err="1"/>
              <a:t>identifier</a:t>
            </a:r>
            <a:r>
              <a:rPr lang="nl-NL"/>
              <a:t> #, </a:t>
            </a:r>
            <a:r>
              <a:rPr lang="nl-NL" err="1"/>
              <a:t>timestamps</a:t>
            </a:r>
            <a:r>
              <a:rPr lang="nl-NL"/>
              <a:t>, welke gebruiker deze start, …</a:t>
            </a:r>
          </a:p>
          <a:p>
            <a:pPr lvl="1">
              <a:lnSpc>
                <a:spcPct val="114999"/>
              </a:lnSpc>
            </a:pPr>
            <a:r>
              <a:rPr lang="nl-NL"/>
              <a:t>Later ook linken met bv </a:t>
            </a:r>
            <a:r>
              <a:rPr lang="nl-NL" err="1"/>
              <a:t>commit</a:t>
            </a:r>
            <a:r>
              <a:rPr lang="nl-NL"/>
              <a:t> </a:t>
            </a:r>
            <a:r>
              <a:rPr lang="nl-NL" err="1"/>
              <a:t>digests</a:t>
            </a:r>
          </a:p>
          <a:p>
            <a:pPr lvl="1">
              <a:lnSpc>
                <a:spcPct val="114999"/>
              </a:lnSpc>
            </a:pPr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3D2EDB-12F7-C1AA-D152-660722B04543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F1C71DA-C25C-784C-5DCF-074855441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Hello</a:t>
            </a:r>
            <a:r>
              <a:rPr lang="nl-NL"/>
              <a:t> </a:t>
            </a:r>
            <a:r>
              <a:rPr lang="nl-NL" err="1"/>
              <a:t>world</a:t>
            </a:r>
          </a:p>
        </p:txBody>
      </p:sp>
      <p:pic>
        <p:nvPicPr>
          <p:cNvPr id="5" name="Afbeelding 4" descr="Afbeelding met tekst, schermopname, software, Multimediasoftware&#10;&#10;Door AI gegenereerde inhoud is mogelijk onjuist.">
            <a:extLst>
              <a:ext uri="{FF2B5EF4-FFF2-40B4-BE49-F238E27FC236}">
                <a16:creationId xmlns:a16="http://schemas.microsoft.com/office/drawing/2014/main" id="{D8A9970D-429B-FBF3-C665-C37817E0E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865070"/>
            <a:ext cx="6858000" cy="176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035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>
            <a:spLocks noGrp="1"/>
          </p:cNvSpPr>
          <p:nvPr>
            <p:ph type="subTitle" idx="1"/>
          </p:nvPr>
        </p:nvSpPr>
        <p:spPr>
          <a:xfrm>
            <a:off x="4830450" y="2499050"/>
            <a:ext cx="3662100" cy="20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nl" err="1"/>
              <a:t>Recap</a:t>
            </a:r>
            <a:endParaRPr err="1"/>
          </a:p>
          <a:p>
            <a:pPr marL="0" indent="0"/>
            <a:r>
              <a:rPr lang="nl"/>
              <a:t>Github Actions Components</a:t>
            </a:r>
          </a:p>
          <a:p>
            <a:pPr marL="0" indent="0"/>
            <a:r>
              <a:rPr lang="nl"/>
              <a:t>Workflows: Basics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nl"/>
              <a:t>Jobs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nl"/>
              <a:t>Marketplace</a:t>
            </a:r>
            <a:endParaRPr lang="nl" err="1"/>
          </a:p>
          <a:p>
            <a:pPr marL="0" indent="0"/>
            <a:r>
              <a:rPr lang="nl"/>
              <a:t>Triggers</a:t>
            </a:r>
          </a:p>
          <a:p>
            <a:pPr marL="0" indent="0"/>
            <a:r>
              <a:rPr lang="nl"/>
              <a:t>Example</a:t>
            </a:r>
          </a:p>
        </p:txBody>
      </p:sp>
      <p:pic>
        <p:nvPicPr>
          <p:cNvPr id="77" name="Google Shape;77;p14"/>
          <p:cNvPicPr preferRelativeResize="0"/>
          <p:nvPr/>
        </p:nvPicPr>
        <p:blipFill rotWithShape="1">
          <a:blip r:embed="rId3">
            <a:alphaModFix/>
          </a:blip>
          <a:srcRect l="4808" r="25900"/>
          <a:stretch/>
        </p:blipFill>
        <p:spPr>
          <a:xfrm>
            <a:off x="0" y="700875"/>
            <a:ext cx="4522350" cy="341640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/>
          <p:cNvSpPr txBox="1">
            <a:spLocks noGrp="1"/>
          </p:cNvSpPr>
          <p:nvPr>
            <p:ph type="title"/>
          </p:nvPr>
        </p:nvSpPr>
        <p:spPr>
          <a:xfrm>
            <a:off x="4317600" y="1817150"/>
            <a:ext cx="4826400" cy="6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nl" sz="2400"/>
              <a:t>Pipelines in Github Actions</a:t>
            </a:r>
            <a:endParaRPr sz="2400"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0AB2F0-4B02-0CAB-E3B2-A868A72976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Elke workflow run heeft nog eens zijn eigen dashboard met informatie over die specifieke run:</a:t>
            </a:r>
          </a:p>
          <a:p>
            <a:pPr lvl="1">
              <a:lnSpc>
                <a:spcPct val="114999"/>
              </a:lnSpc>
              <a:buSzPts val="1800"/>
            </a:pPr>
            <a:r>
              <a:rPr lang="nl-NL"/>
              <a:t>Algemene </a:t>
            </a:r>
            <a:r>
              <a:rPr lang="nl-NL" err="1"/>
              <a:t>metrics</a:t>
            </a:r>
            <a:r>
              <a:rPr lang="nl-NL"/>
              <a:t>, volledige log van alle uitgevoerde jobs &amp; steps met hun output</a:t>
            </a:r>
          </a:p>
          <a:p>
            <a:pPr lvl="1">
              <a:lnSpc>
                <a:spcPct val="114999"/>
              </a:lnSpc>
              <a:buSzPts val="1800"/>
            </a:pPr>
            <a:r>
              <a:rPr lang="nl-NL"/>
              <a:t>Eventuele opgeslagen </a:t>
            </a:r>
            <a:r>
              <a:rPr lang="nl-NL" err="1"/>
              <a:t>artifacts</a:t>
            </a:r>
            <a:r>
              <a:rPr lang="nl-NL"/>
              <a:t> (later meer)</a:t>
            </a:r>
          </a:p>
          <a:p>
            <a:pPr lvl="1">
              <a:lnSpc>
                <a:spcPct val="114999"/>
              </a:lnSpc>
            </a:pPr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63412A-24A7-78D5-8A0D-FFE4E049A816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91B6DAA-2B28-2D98-2CA5-B38037094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Hello</a:t>
            </a:r>
            <a:r>
              <a:rPr lang="nl-NL"/>
              <a:t> </a:t>
            </a:r>
            <a:r>
              <a:rPr lang="nl-NL" err="1"/>
              <a:t>world</a:t>
            </a:r>
          </a:p>
        </p:txBody>
      </p:sp>
      <p:pic>
        <p:nvPicPr>
          <p:cNvPr id="5" name="Afbeelding 4" descr="Afbeelding met schermopname, tekst, software, Multimediasoftware&#10;&#10;Door AI gegenereerde inhoud is mogelijk onjuist.">
            <a:extLst>
              <a:ext uri="{FF2B5EF4-FFF2-40B4-BE49-F238E27FC236}">
                <a16:creationId xmlns:a16="http://schemas.microsoft.com/office/drawing/2014/main" id="{BCEA05C8-A7AE-4D1E-A86D-BD302AAF0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28" y="2847758"/>
            <a:ext cx="5192487" cy="2134034"/>
          </a:xfrm>
          <a:prstGeom prst="rect">
            <a:avLst/>
          </a:prstGeom>
        </p:spPr>
      </p:pic>
      <p:pic>
        <p:nvPicPr>
          <p:cNvPr id="6" name="Afbeelding 5" descr="Afbeelding met tekst, schermopname, software, Multimediasoftware&#10;&#10;Door AI gegenereerde inhoud is mogelijk onjuist.">
            <a:extLst>
              <a:ext uri="{FF2B5EF4-FFF2-40B4-BE49-F238E27FC236}">
                <a16:creationId xmlns:a16="http://schemas.microsoft.com/office/drawing/2014/main" id="{6B2576A7-1A85-7938-A1B3-AB72AA1F5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3107" y="2974764"/>
            <a:ext cx="6572250" cy="2108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9569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898FDA-AE17-5B9A-F63F-604D463BF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9E1150F-BD68-6B6A-CC68-1CD9A16F6A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5630443" cy="3416400"/>
          </a:xfrm>
        </p:spPr>
        <p:txBody>
          <a:bodyPr/>
          <a:lstStyle/>
          <a:p>
            <a:pPr>
              <a:lnSpc>
                <a:spcPct val="114999"/>
              </a:lnSpc>
              <a:buFont typeface="Arial,Sans-Serif"/>
            </a:pPr>
            <a:r>
              <a:rPr lang="en-GB"/>
              <a:t>Vaste </a:t>
            </a:r>
            <a:r>
              <a:rPr lang="en-GB" err="1"/>
              <a:t>structuur</a:t>
            </a:r>
            <a:endParaRPr lang="en-US" err="1">
              <a:solidFill>
                <a:srgbClr val="000000"/>
              </a:solidFill>
            </a:endParaRPr>
          </a:p>
          <a:p>
            <a:pPr marL="914400">
              <a:lnSpc>
                <a:spcPct val="114999"/>
              </a:lnSpc>
              <a:buSzPts val="1400"/>
            </a:pPr>
            <a:r>
              <a:rPr lang="en-GB" err="1"/>
              <a:t>Definitie</a:t>
            </a:r>
            <a:r>
              <a:rPr lang="en-GB"/>
              <a:t> pipeline: </a:t>
            </a:r>
            <a:r>
              <a:rPr lang="en-GB" err="1"/>
              <a:t>Algemene</a:t>
            </a:r>
            <a:r>
              <a:rPr lang="en-GB"/>
              <a:t> metadata van de pipeline </a:t>
            </a:r>
            <a:r>
              <a:rPr lang="en-GB" err="1"/>
              <a:t>zoals</a:t>
            </a:r>
            <a:r>
              <a:rPr lang="en-GB"/>
              <a:t> de naam</a:t>
            </a:r>
            <a:endParaRPr lang="en-US">
              <a:solidFill>
                <a:srgbClr val="000000"/>
              </a:solidFill>
            </a:endParaRPr>
          </a:p>
          <a:p>
            <a:pPr marL="914400">
              <a:lnSpc>
                <a:spcPct val="114999"/>
              </a:lnSpc>
              <a:buSzPts val="1400"/>
            </a:pPr>
            <a:r>
              <a:rPr lang="en-GB"/>
              <a:t>Triggers: Op </a:t>
            </a:r>
            <a:r>
              <a:rPr lang="en-GB" err="1"/>
              <a:t>welke</a:t>
            </a:r>
            <a:r>
              <a:rPr lang="en-GB"/>
              <a:t> </a:t>
            </a:r>
            <a:r>
              <a:rPr lang="en-GB" err="1"/>
              <a:t>manier</a:t>
            </a:r>
            <a:r>
              <a:rPr lang="en-GB"/>
              <a:t> start de pipeline</a:t>
            </a:r>
            <a:endParaRPr lang="en-US">
              <a:solidFill>
                <a:srgbClr val="000000"/>
              </a:solidFill>
            </a:endParaRPr>
          </a:p>
          <a:p>
            <a:pPr marL="914400">
              <a:lnSpc>
                <a:spcPct val="114999"/>
              </a:lnSpc>
            </a:pPr>
            <a:r>
              <a:rPr lang="en-GB"/>
              <a:t>Jobs: Welke </a:t>
            </a:r>
            <a:r>
              <a:rPr lang="en-GB" err="1"/>
              <a:t>verschillende</a:t>
            </a:r>
            <a:r>
              <a:rPr lang="en-GB"/>
              <a:t> </a:t>
            </a:r>
            <a:r>
              <a:rPr lang="en-GB" err="1"/>
              <a:t>grote</a:t>
            </a:r>
            <a:r>
              <a:rPr lang="en-GB"/>
              <a:t> </a:t>
            </a:r>
            <a:r>
              <a:rPr lang="en-GB" err="1"/>
              <a:t>blokken</a:t>
            </a:r>
            <a:r>
              <a:rPr lang="en-GB"/>
              <a:t> </a:t>
            </a:r>
            <a:r>
              <a:rPr lang="en-GB" err="1"/>
              <a:t>bevat</a:t>
            </a:r>
            <a:r>
              <a:rPr lang="en-GB"/>
              <a:t> </a:t>
            </a:r>
            <a:r>
              <a:rPr lang="en-GB" err="1"/>
              <a:t>deze</a:t>
            </a:r>
            <a:r>
              <a:rPr lang="en-GB"/>
              <a:t> pipeline</a:t>
            </a:r>
            <a:endParaRPr lang="en-US">
              <a:solidFill>
                <a:srgbClr val="000000"/>
              </a:solidFill>
            </a:endParaRPr>
          </a:p>
          <a:p>
            <a:pPr marL="1371600" lvl="1">
              <a:lnSpc>
                <a:spcPct val="114999"/>
              </a:lnSpc>
              <a:buSzPts val="1800"/>
            </a:pPr>
            <a:r>
              <a:rPr lang="en-GB"/>
              <a:t>Steps: Een job </a:t>
            </a:r>
            <a:r>
              <a:rPr lang="en-GB" err="1"/>
              <a:t>heeft</a:t>
            </a:r>
            <a:r>
              <a:rPr lang="en-GB"/>
              <a:t> </a:t>
            </a:r>
            <a:r>
              <a:rPr lang="en-GB" err="1"/>
              <a:t>één</a:t>
            </a:r>
            <a:r>
              <a:rPr lang="en-GB"/>
              <a:t> of </a:t>
            </a:r>
            <a:r>
              <a:rPr lang="en-GB" err="1"/>
              <a:t>meerdere</a:t>
            </a:r>
            <a:r>
              <a:rPr lang="en-GB"/>
              <a:t> </a:t>
            </a:r>
            <a:r>
              <a:rPr lang="en-GB" err="1"/>
              <a:t>stapjes</a:t>
            </a:r>
          </a:p>
          <a:p>
            <a:pPr marL="914400">
              <a:lnSpc>
                <a:spcPct val="114999"/>
              </a:lnSpc>
            </a:pPr>
            <a:r>
              <a:rPr lang="en-GB" err="1">
                <a:solidFill>
                  <a:srgbClr val="595959"/>
                </a:solidFill>
              </a:rPr>
              <a:t>Structuur</a:t>
            </a:r>
            <a:r>
              <a:rPr lang="en-GB">
                <a:solidFill>
                  <a:srgbClr val="595959"/>
                </a:solidFill>
              </a:rPr>
              <a:t> </a:t>
            </a:r>
            <a:r>
              <a:rPr lang="en-GB" err="1">
                <a:solidFill>
                  <a:srgbClr val="595959"/>
                </a:solidFill>
              </a:rPr>
              <a:t>uitbreidbaar</a:t>
            </a:r>
            <a:r>
              <a:rPr lang="en-GB">
                <a:solidFill>
                  <a:srgbClr val="595959"/>
                </a:solidFill>
              </a:rPr>
              <a:t> met extra </a:t>
            </a:r>
            <a:r>
              <a:rPr lang="en-GB" err="1">
                <a:solidFill>
                  <a:srgbClr val="595959"/>
                </a:solidFill>
              </a:rPr>
              <a:t>benodigdheden</a:t>
            </a:r>
            <a:r>
              <a:rPr lang="en-GB">
                <a:solidFill>
                  <a:srgbClr val="595959"/>
                </a:solidFill>
              </a:rPr>
              <a:t>, </a:t>
            </a:r>
            <a:r>
              <a:rPr lang="en-GB" err="1">
                <a:solidFill>
                  <a:srgbClr val="595959"/>
                </a:solidFill>
              </a:rPr>
              <a:t>bovenstaande</a:t>
            </a:r>
            <a:r>
              <a:rPr lang="en-GB">
                <a:solidFill>
                  <a:srgbClr val="595959"/>
                </a:solidFill>
              </a:rPr>
              <a:t> is het minimum</a:t>
            </a:r>
          </a:p>
          <a:p>
            <a:pPr>
              <a:lnSpc>
                <a:spcPct val="114999"/>
              </a:lnSpc>
            </a:pPr>
            <a:endParaRPr lang="nl-NL">
              <a:solidFill>
                <a:srgbClr val="595959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E3D5B2-C900-EE1C-0535-065893C1FEA8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63E6AB9-76DB-29BA-DA16-6FE339877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Structuur Workflow</a:t>
            </a:r>
          </a:p>
        </p:txBody>
      </p:sp>
      <p:pic>
        <p:nvPicPr>
          <p:cNvPr id="5" name="Afbeelding 4" descr="Afbeelding met tekst, schermopname, Lettertype&#10;&#10;Door AI gegenereerde inhoud is mogelijk onjuist.">
            <a:extLst>
              <a:ext uri="{FF2B5EF4-FFF2-40B4-BE49-F238E27FC236}">
                <a16:creationId xmlns:a16="http://schemas.microsoft.com/office/drawing/2014/main" id="{A9168716-1E3C-48C0-698D-5A86BBBF1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7002" y="1779814"/>
            <a:ext cx="2867025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437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11E2834-7253-5986-144A-492A6387134A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8FB2DA-7C35-FFE5-30CC-267B3475D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Runs on ?</a:t>
            </a:r>
          </a:p>
        </p:txBody>
      </p:sp>
      <p:pic>
        <p:nvPicPr>
          <p:cNvPr id="7" name="Afbeelding 6" descr="Afbeelding met tekst, schermopname, nummer, Lettertype&#10;&#10;Door AI gegenereerde inhoud is mogelijk onjuist.">
            <a:extLst>
              <a:ext uri="{FF2B5EF4-FFF2-40B4-BE49-F238E27FC236}">
                <a16:creationId xmlns:a16="http://schemas.microsoft.com/office/drawing/2014/main" id="{65C99E3A-AF85-BD55-AF70-0CECFD98F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993" y="1547453"/>
            <a:ext cx="4241204" cy="2607201"/>
          </a:xfrm>
          <a:prstGeom prst="rect">
            <a:avLst/>
          </a:prstGeom>
        </p:spPr>
      </p:pic>
      <p:sp>
        <p:nvSpPr>
          <p:cNvPr id="8" name="Google Shape;222;p30">
            <a:extLst>
              <a:ext uri="{FF2B5EF4-FFF2-40B4-BE49-F238E27FC236}">
                <a16:creationId xmlns:a16="http://schemas.microsoft.com/office/drawing/2014/main" id="{DED8E4CE-F3BC-69FC-5504-FB792253107B}"/>
              </a:ext>
            </a:extLst>
          </p:cNvPr>
          <p:cNvSpPr txBox="1">
            <a:spLocks/>
          </p:cNvSpPr>
          <p:nvPr/>
        </p:nvSpPr>
        <p:spPr>
          <a:xfrm>
            <a:off x="311700" y="1152475"/>
            <a:ext cx="5696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SzPts val="1300"/>
              <a:buNone/>
            </a:pPr>
            <a:r>
              <a:rPr lang="nl-NL" sz="1400" dirty="0">
                <a:ea typeface="Lato"/>
                <a:cs typeface="Lato"/>
                <a:sym typeface="Lato"/>
              </a:rPr>
              <a:t>De </a:t>
            </a:r>
            <a:r>
              <a:rPr lang="nl-NL" sz="1400" dirty="0" err="1">
                <a:ea typeface="Lato"/>
                <a:cs typeface="Lato"/>
                <a:sym typeface="Lato"/>
              </a:rPr>
              <a:t>Github</a:t>
            </a:r>
            <a:r>
              <a:rPr lang="nl-NL" sz="1400" dirty="0">
                <a:ea typeface="Lato"/>
                <a:cs typeface="Lato"/>
                <a:sym typeface="Lato"/>
              </a:rPr>
              <a:t> Actions gebruikt achterliggend </a:t>
            </a:r>
            <a:r>
              <a:rPr lang="nl-NL" sz="1400" dirty="0" err="1">
                <a:ea typeface="Lato"/>
                <a:cs typeface="Lato"/>
                <a:sym typeface="Lato"/>
              </a:rPr>
              <a:t>VMs</a:t>
            </a:r>
            <a:r>
              <a:rPr lang="nl-NL" sz="1400" dirty="0">
                <a:ea typeface="Lato"/>
                <a:cs typeface="Lato"/>
                <a:sym typeface="Lato"/>
              </a:rPr>
              <a:t> voor de CI omgeving:</a:t>
            </a:r>
            <a:endParaRPr lang="en-US" sz="1400">
              <a:ea typeface="Lato"/>
              <a:cs typeface="Lato"/>
            </a:endParaRPr>
          </a:p>
          <a:p>
            <a:pPr marL="400050" indent="-285750">
              <a:lnSpc>
                <a:spcPct val="114999"/>
              </a:lnSpc>
              <a:buSzPts val="1300"/>
              <a:buFont typeface="Arial,Sans-Serif"/>
              <a:buChar char="•"/>
            </a:pPr>
            <a:r>
              <a:rPr lang="nl" sz="1400" dirty="0">
                <a:ea typeface="Lato"/>
                <a:cs typeface="Lato"/>
                <a:sym typeface="Lato"/>
              </a:rPr>
              <a:t>Runs-on: Linux, Windows, </a:t>
            </a:r>
            <a:r>
              <a:rPr lang="nl" sz="1400" dirty="0" err="1">
                <a:ea typeface="Lato"/>
                <a:cs typeface="Lato"/>
                <a:sym typeface="Lato"/>
              </a:rPr>
              <a:t>MacOS</a:t>
            </a:r>
            <a:endParaRPr lang="nl-NL" sz="1400" dirty="0">
              <a:ea typeface="Lato"/>
              <a:cs typeface="Lato"/>
            </a:endParaRPr>
          </a:p>
          <a:p>
            <a:pPr marL="400050" indent="-285750">
              <a:lnSpc>
                <a:spcPct val="114999"/>
              </a:lnSpc>
              <a:buSzPts val="1300"/>
              <a:buFont typeface="Arial,Sans-Serif"/>
              <a:buChar char="•"/>
            </a:pPr>
            <a:r>
              <a:rPr lang="nl" sz="1400" dirty="0">
                <a:ea typeface="Lato"/>
                <a:cs typeface="Lato"/>
                <a:sym typeface="Lato"/>
              </a:rPr>
              <a:t>Gratis voor public </a:t>
            </a:r>
            <a:r>
              <a:rPr lang="nl" sz="1400" err="1">
                <a:ea typeface="Lato"/>
                <a:cs typeface="Lato"/>
                <a:sym typeface="Lato"/>
              </a:rPr>
              <a:t>repos</a:t>
            </a:r>
            <a:endParaRPr lang="nl" sz="1400">
              <a:ea typeface="Lato"/>
              <a:cs typeface="Lato"/>
            </a:endParaRPr>
          </a:p>
          <a:p>
            <a:pPr marL="400050" indent="-285750">
              <a:lnSpc>
                <a:spcPct val="114999"/>
              </a:lnSpc>
              <a:buSzPts val="1300"/>
              <a:buFont typeface="Arial,Sans-Serif"/>
              <a:buChar char="•"/>
            </a:pPr>
            <a:r>
              <a:rPr lang="nl" sz="1400" dirty="0">
                <a:ea typeface="Lato"/>
                <a:cs typeface="Lato"/>
                <a:sym typeface="Lato"/>
              </a:rPr>
              <a:t>Aangerekend per lopende minuut voor private </a:t>
            </a:r>
            <a:r>
              <a:rPr lang="nl" sz="1400" err="1">
                <a:ea typeface="Lato"/>
                <a:cs typeface="Lato"/>
                <a:sym typeface="Lato"/>
              </a:rPr>
              <a:t>repos</a:t>
            </a:r>
            <a:endParaRPr lang="nl" sz="1400">
              <a:ea typeface="Lato"/>
              <a:cs typeface="Lato"/>
            </a:endParaRPr>
          </a:p>
          <a:p>
            <a:pPr>
              <a:lnSpc>
                <a:spcPct val="114999"/>
              </a:lnSpc>
              <a:buSzPts val="1300"/>
              <a:buFont typeface="Arial"/>
              <a:buChar char="●"/>
            </a:pPr>
            <a:endParaRPr lang="nl" sz="1400" dirty="0">
              <a:ea typeface="Lato"/>
              <a:cs typeface="Lato"/>
            </a:endParaRPr>
          </a:p>
          <a:p>
            <a:pPr>
              <a:lnSpc>
                <a:spcPct val="100000"/>
              </a:lnSpc>
              <a:buSzPts val="1300"/>
              <a:buFont typeface="Arial"/>
              <a:buChar char="●"/>
            </a:pPr>
            <a:endParaRPr lang="nl-NL" sz="1400" dirty="0">
              <a:ea typeface="Lato"/>
              <a:cs typeface="Lato"/>
            </a:endParaRPr>
          </a:p>
          <a:p>
            <a:pPr marL="114300" indent="0">
              <a:lnSpc>
                <a:spcPct val="100000"/>
              </a:lnSpc>
              <a:buSzPts val="1300"/>
              <a:buNone/>
            </a:pPr>
            <a:r>
              <a:rPr lang="nl-NL" sz="1400" dirty="0">
                <a:ea typeface="Lato"/>
                <a:cs typeface="Lato"/>
                <a:sym typeface="Lato"/>
              </a:rPr>
              <a:t>Kan gebruikt worden voor ALLE soorten jobs:</a:t>
            </a:r>
            <a:endParaRPr lang="en-US" sz="1400">
              <a:ea typeface="Lato"/>
              <a:cs typeface="Lato"/>
            </a:endParaRPr>
          </a:p>
          <a:p>
            <a:pPr marL="285750" indent="-285750">
              <a:lnSpc>
                <a:spcPct val="100000"/>
              </a:lnSpc>
              <a:buSzPts val="1300"/>
              <a:buFont typeface="Arial,Sans-Serif"/>
              <a:buChar char="•"/>
            </a:pPr>
            <a:r>
              <a:rPr lang="nl-NL" sz="1400" err="1">
                <a:ea typeface="Lato"/>
                <a:cs typeface="Lato"/>
                <a:sym typeface="Lato"/>
              </a:rPr>
              <a:t>Builds</a:t>
            </a:r>
            <a:endParaRPr lang="nl-NL" sz="1400">
              <a:ea typeface="Lato"/>
              <a:cs typeface="Lato"/>
            </a:endParaRPr>
          </a:p>
          <a:p>
            <a:pPr marL="285750" indent="-285750">
              <a:lnSpc>
                <a:spcPct val="100000"/>
              </a:lnSpc>
              <a:buSzPts val="1300"/>
              <a:buFont typeface="Arial,Sans-Serif"/>
              <a:buChar char="•"/>
            </a:pPr>
            <a:r>
              <a:rPr lang="nl-NL" sz="1400" dirty="0">
                <a:ea typeface="Lato"/>
                <a:cs typeface="Lato"/>
                <a:sym typeface="Lato"/>
              </a:rPr>
              <a:t>Unit </a:t>
            </a:r>
            <a:r>
              <a:rPr lang="nl-NL" sz="1400" err="1">
                <a:ea typeface="Lato"/>
                <a:cs typeface="Lato"/>
                <a:sym typeface="Lato"/>
              </a:rPr>
              <a:t>testing</a:t>
            </a:r>
            <a:endParaRPr lang="nl-NL" sz="1400">
              <a:ea typeface="Lato"/>
              <a:cs typeface="Lato"/>
            </a:endParaRPr>
          </a:p>
          <a:p>
            <a:pPr marL="285750" indent="-285750">
              <a:lnSpc>
                <a:spcPct val="100000"/>
              </a:lnSpc>
              <a:buSzPts val="1300"/>
              <a:buFont typeface="Arial,Sans-Serif"/>
              <a:buChar char="•"/>
            </a:pPr>
            <a:r>
              <a:rPr lang="nl-NL" sz="1400" dirty="0">
                <a:ea typeface="Lato"/>
                <a:cs typeface="Lato"/>
                <a:sym typeface="Lato"/>
              </a:rPr>
              <a:t>Functionele testen (zie volgend hoofdstuk)</a:t>
            </a:r>
            <a:endParaRPr lang="en-US" sz="1400">
              <a:ea typeface="Lato"/>
              <a:cs typeface="Lato"/>
            </a:endParaRPr>
          </a:p>
          <a:p>
            <a:pPr>
              <a:lnSpc>
                <a:spcPct val="100000"/>
              </a:lnSpc>
              <a:buSzPts val="1300"/>
              <a:buFont typeface="Arial"/>
              <a:buChar char="●"/>
            </a:pPr>
            <a:endParaRPr lang="nl-NL" sz="1400" dirty="0">
              <a:ea typeface="Lato"/>
              <a:cs typeface="Lato"/>
            </a:endParaRPr>
          </a:p>
          <a:p>
            <a:pPr>
              <a:lnSpc>
                <a:spcPct val="100000"/>
              </a:lnSpc>
              <a:buSzPts val="1300"/>
              <a:buFont typeface="Arial"/>
              <a:buChar char="●"/>
            </a:pPr>
            <a:endParaRPr lang="nl-NL" sz="1400" dirty="0">
              <a:ea typeface="Lato"/>
              <a:cs typeface="Lato"/>
            </a:endParaRPr>
          </a:p>
          <a:p>
            <a:pPr marL="114300" indent="0">
              <a:lnSpc>
                <a:spcPct val="100000"/>
              </a:lnSpc>
              <a:buSzPts val="1300"/>
              <a:buNone/>
            </a:pPr>
            <a:endParaRPr lang="nl-NL" sz="1400" dirty="0">
              <a:ea typeface="Lato"/>
              <a:cs typeface="Lato"/>
            </a:endParaRPr>
          </a:p>
          <a:p>
            <a:pPr marL="114300" indent="0">
              <a:lnSpc>
                <a:spcPct val="100000"/>
              </a:lnSpc>
              <a:buSzPts val="1300"/>
              <a:buNone/>
            </a:pPr>
            <a:endParaRPr lang="nl-NL" sz="1400" dirty="0">
              <a:ea typeface="Lato"/>
              <a:cs typeface="Lato"/>
            </a:endParaRPr>
          </a:p>
          <a:p>
            <a:pPr marL="114300" indent="0">
              <a:lnSpc>
                <a:spcPct val="100000"/>
              </a:lnSpc>
              <a:buSzPts val="1300"/>
              <a:buNone/>
            </a:pPr>
            <a:endParaRPr lang="nl-NL" sz="1400" dirty="0">
              <a:ea typeface="Lato"/>
              <a:cs typeface="Lato"/>
            </a:endParaRPr>
          </a:p>
          <a:p>
            <a:pPr marL="114300" indent="0">
              <a:lnSpc>
                <a:spcPct val="100000"/>
              </a:lnSpc>
              <a:buSzPts val="1300"/>
              <a:buNone/>
            </a:pPr>
            <a:endParaRPr lang="nl-NL" sz="1400" dirty="0">
              <a:ea typeface="Lato"/>
              <a:cs typeface="Lato"/>
            </a:endParaRPr>
          </a:p>
          <a:p>
            <a:pPr marL="114300" indent="0">
              <a:lnSpc>
                <a:spcPct val="100000"/>
              </a:lnSpc>
              <a:buSzPts val="1300"/>
              <a:buNone/>
            </a:pPr>
            <a:r>
              <a:rPr lang="nl-NL" sz="1400" dirty="0">
                <a:solidFill>
                  <a:srgbClr val="0070C0"/>
                </a:solidFill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https://docs.github.com/en/actions/using-github-hosted-runners/using-github-hosted-runners/about-github-hosted-runners</a:t>
            </a:r>
            <a:r>
              <a:rPr lang="nl-NL" sz="1400" dirty="0">
                <a:ea typeface="Lato"/>
                <a:cs typeface="Lato"/>
                <a:sym typeface="Lato"/>
              </a:rPr>
              <a:t> </a:t>
            </a:r>
            <a:endParaRPr lang="nl-NL" sz="1400" dirty="0">
              <a:ea typeface="Lato"/>
              <a:cs typeface="Lato"/>
            </a:endParaRPr>
          </a:p>
          <a:p>
            <a:pPr>
              <a:lnSpc>
                <a:spcPct val="100000"/>
              </a:lnSpc>
              <a:buSzPts val="1300"/>
              <a:buFont typeface="Arial"/>
              <a:buChar char="●"/>
            </a:pPr>
            <a:endParaRPr lang="nl-NL" sz="1400" dirty="0">
              <a:solidFill>
                <a:srgbClr val="000000"/>
              </a:solidFill>
              <a:ea typeface="Lato"/>
            </a:endParaRPr>
          </a:p>
          <a:p>
            <a:pPr>
              <a:lnSpc>
                <a:spcPct val="100000"/>
              </a:lnSpc>
              <a:buSzPts val="1300"/>
              <a:buFont typeface="Arial"/>
              <a:buChar char="●"/>
            </a:pPr>
            <a:endParaRPr lang="nl-NL" sz="1400" dirty="0">
              <a:solidFill>
                <a:srgbClr val="000000"/>
              </a:solidFill>
              <a:ea typeface="Lato"/>
            </a:endParaRPr>
          </a:p>
          <a:p>
            <a:pPr>
              <a:lnSpc>
                <a:spcPct val="100000"/>
              </a:lnSpc>
              <a:buSzPts val="1300"/>
              <a:buFont typeface="Arial"/>
              <a:buChar char="●"/>
            </a:pPr>
            <a:endParaRPr lang="nl-NL" sz="1400" dirty="0">
              <a:solidFill>
                <a:srgbClr val="000000"/>
              </a:solidFill>
              <a:ea typeface="Lato"/>
            </a:endParaRPr>
          </a:p>
          <a:p>
            <a:pPr>
              <a:lnSpc>
                <a:spcPct val="100000"/>
              </a:lnSpc>
              <a:buSzPts val="1300"/>
              <a:buFont typeface="Arial"/>
              <a:buChar char="●"/>
            </a:pPr>
            <a:endParaRPr lang="nl-NL" sz="1400" dirty="0">
              <a:solidFill>
                <a:srgbClr val="000000"/>
              </a:solidFill>
              <a:ea typeface="Lato"/>
            </a:endParaRPr>
          </a:p>
          <a:p>
            <a:pPr>
              <a:lnSpc>
                <a:spcPct val="100000"/>
              </a:lnSpc>
              <a:buSzPts val="1300"/>
              <a:buFont typeface="Arial"/>
              <a:buChar char="●"/>
            </a:pPr>
            <a:endParaRPr lang="nl-NL" sz="1400" dirty="0">
              <a:solidFill>
                <a:srgbClr val="000000"/>
              </a:solidFill>
              <a:ea typeface="Lato"/>
            </a:endParaRPr>
          </a:p>
          <a:p>
            <a:pPr>
              <a:lnSpc>
                <a:spcPct val="100000"/>
              </a:lnSpc>
              <a:buSzPts val="1300"/>
              <a:buFont typeface="Arial"/>
              <a:buChar char="●"/>
            </a:pPr>
            <a:endParaRPr lang="nl-NL" sz="1400" dirty="0">
              <a:solidFill>
                <a:srgbClr val="000000"/>
              </a:solidFill>
              <a:ea typeface="Lato"/>
            </a:endParaRPr>
          </a:p>
          <a:p>
            <a:pPr>
              <a:lnSpc>
                <a:spcPct val="100000"/>
              </a:lnSpc>
              <a:buSzPts val="1300"/>
              <a:buFont typeface="Arial"/>
              <a:buChar char="●"/>
            </a:pPr>
            <a:endParaRPr lang="nl-NL" sz="1400" dirty="0">
              <a:solidFill>
                <a:srgbClr val="000000"/>
              </a:solidFill>
              <a:ea typeface="Lato"/>
            </a:endParaRPr>
          </a:p>
          <a:p>
            <a:pPr>
              <a:lnSpc>
                <a:spcPct val="100000"/>
              </a:lnSpc>
              <a:buSzPts val="1300"/>
              <a:buFont typeface="Arial"/>
              <a:buChar char="●"/>
            </a:pPr>
            <a:endParaRPr lang="nl-NL" sz="1400" dirty="0">
              <a:solidFill>
                <a:srgbClr val="000000"/>
              </a:solidFill>
              <a:ea typeface="Lato"/>
            </a:endParaRPr>
          </a:p>
          <a:p>
            <a:pPr>
              <a:lnSpc>
                <a:spcPct val="100000"/>
              </a:lnSpc>
              <a:buSzPts val="1300"/>
              <a:buFont typeface="Arial"/>
              <a:buChar char="●"/>
            </a:pPr>
            <a:endParaRPr lang="nl-NL" sz="1400" dirty="0">
              <a:solidFill>
                <a:srgbClr val="000000"/>
              </a:solidFill>
              <a:ea typeface="Lato"/>
            </a:endParaRPr>
          </a:p>
          <a:p>
            <a:pPr indent="-311150">
              <a:lnSpc>
                <a:spcPct val="114999"/>
              </a:lnSpc>
              <a:buSzPts val="1300"/>
              <a:buFont typeface="Lato"/>
              <a:buChar char="●"/>
            </a:pPr>
            <a:endParaRPr lang="nl-NL" sz="1400" dirty="0">
              <a:ea typeface="Lato"/>
              <a:cs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309918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EC7ED12-B691-5CEC-7A5C-72CAFF2DAD9C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A0A2527-8CC5-8686-1481-293E43C72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Runs on ?</a:t>
            </a:r>
          </a:p>
        </p:txBody>
      </p:sp>
      <p:sp>
        <p:nvSpPr>
          <p:cNvPr id="5" name="Google Shape;222;p30">
            <a:extLst>
              <a:ext uri="{FF2B5EF4-FFF2-40B4-BE49-F238E27FC236}">
                <a16:creationId xmlns:a16="http://schemas.microsoft.com/office/drawing/2014/main" id="{ED0BD0AF-FB96-3761-31FA-1C747A16B657}"/>
              </a:ext>
            </a:extLst>
          </p:cNvPr>
          <p:cNvSpPr txBox="1">
            <a:spLocks/>
          </p:cNvSpPr>
          <p:nvPr/>
        </p:nvSpPr>
        <p:spPr>
          <a:xfrm>
            <a:off x="311700" y="1152475"/>
            <a:ext cx="5696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None/>
            </a:pPr>
            <a:r>
              <a:rPr lang="nl-NL" sz="1300">
                <a:latin typeface="Lato"/>
                <a:ea typeface="Lato"/>
                <a:cs typeface="Lato"/>
                <a:sym typeface="Lato"/>
              </a:rPr>
              <a:t>OF je host je eigen runner:</a:t>
            </a:r>
            <a:endParaRPr lang="nl-NL"/>
          </a:p>
          <a:p>
            <a:pPr marL="114300" indent="0">
              <a:lnSpc>
                <a:spcPct val="100000"/>
              </a:lnSpc>
              <a:buNone/>
            </a:pPr>
            <a:endParaRPr lang="nl-NL" sz="1300">
              <a:latin typeface="Lato"/>
              <a:ea typeface="Lato"/>
              <a:cs typeface="Lato"/>
            </a:endParaRPr>
          </a:p>
          <a:p>
            <a:pPr marL="400050" indent="-285750">
              <a:lnSpc>
                <a:spcPct val="100000"/>
              </a:lnSpc>
            </a:pPr>
            <a:r>
              <a:rPr lang="nl-NL" sz="1300">
                <a:latin typeface="Lato"/>
                <a:ea typeface="Lato"/>
                <a:cs typeface="Lato"/>
              </a:rPr>
              <a:t>Geen </a:t>
            </a:r>
            <a:r>
              <a:rPr lang="nl-NL" sz="1300" err="1">
                <a:latin typeface="Lato"/>
                <a:ea typeface="Lato"/>
                <a:cs typeface="Lato"/>
              </a:rPr>
              <a:t>Github</a:t>
            </a:r>
            <a:r>
              <a:rPr lang="nl-NL" sz="1300">
                <a:latin typeface="Lato"/>
                <a:ea typeface="Lato"/>
                <a:cs typeface="Lato"/>
              </a:rPr>
              <a:t> kost</a:t>
            </a:r>
          </a:p>
          <a:p>
            <a:pPr marL="400050" indent="-285750">
              <a:lnSpc>
                <a:spcPct val="100000"/>
              </a:lnSpc>
            </a:pPr>
            <a:r>
              <a:rPr lang="nl-NL" sz="1300">
                <a:latin typeface="Lato"/>
                <a:ea typeface="Lato"/>
                <a:cs typeface="Lato"/>
              </a:rPr>
              <a:t>Volledige controle</a:t>
            </a:r>
          </a:p>
          <a:p>
            <a:pPr marL="400050" indent="-285750">
              <a:lnSpc>
                <a:spcPct val="100000"/>
              </a:lnSpc>
            </a:pPr>
            <a:r>
              <a:rPr lang="nl-NL" sz="1300">
                <a:latin typeface="Lato"/>
                <a:ea typeface="Lato"/>
                <a:cs typeface="Lato"/>
              </a:rPr>
              <a:t>Soms nodig in </a:t>
            </a:r>
            <a:r>
              <a:rPr lang="nl-NL" sz="1300" err="1">
                <a:latin typeface="Lato"/>
                <a:ea typeface="Lato"/>
                <a:cs typeface="Lato"/>
              </a:rPr>
              <a:t>usecases</a:t>
            </a:r>
            <a:r>
              <a:rPr lang="nl-NL" sz="1300">
                <a:latin typeface="Lato"/>
                <a:ea typeface="Lato"/>
                <a:cs typeface="Lato"/>
              </a:rPr>
              <a:t> waar omgevingen en/of data niet direct toegankelijk zijn</a:t>
            </a:r>
          </a:p>
          <a:p>
            <a:pPr>
              <a:lnSpc>
                <a:spcPct val="100000"/>
              </a:lnSpc>
              <a:buSzPts val="1300"/>
            </a:pPr>
            <a:endParaRPr lang="nl-NL" sz="1300">
              <a:latin typeface="Lato"/>
              <a:ea typeface="Lato"/>
              <a:cs typeface="Lato"/>
            </a:endParaRPr>
          </a:p>
          <a:p>
            <a:pPr>
              <a:lnSpc>
                <a:spcPct val="100000"/>
              </a:lnSpc>
              <a:buSzPts val="1300"/>
            </a:pPr>
            <a:endParaRPr lang="nl-NL" sz="1300">
              <a:latin typeface="Lato"/>
              <a:ea typeface="Lato"/>
              <a:cs typeface="Lato"/>
            </a:endParaRPr>
          </a:p>
          <a:p>
            <a:pPr marL="114300" indent="0">
              <a:lnSpc>
                <a:spcPct val="100000"/>
              </a:lnSpc>
              <a:buSzPts val="1300"/>
              <a:buNone/>
            </a:pPr>
            <a:endParaRPr lang="nl-NL" sz="1300">
              <a:latin typeface="Lato"/>
              <a:ea typeface="Lato"/>
              <a:cs typeface="Lato"/>
              <a:sym typeface="Lato"/>
            </a:endParaRPr>
          </a:p>
          <a:p>
            <a:pPr marL="114300" indent="0">
              <a:lnSpc>
                <a:spcPct val="100000"/>
              </a:lnSpc>
              <a:buSzPts val="1300"/>
              <a:buNone/>
            </a:pPr>
            <a:endParaRPr lang="nl-NL" sz="13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114300" indent="0">
              <a:lnSpc>
                <a:spcPct val="100000"/>
              </a:lnSpc>
              <a:buSzPts val="1300"/>
              <a:buNone/>
            </a:pPr>
            <a:endParaRPr lang="nl-NL" sz="13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114300" indent="0">
              <a:lnSpc>
                <a:spcPct val="100000"/>
              </a:lnSpc>
              <a:buSzPts val="1300"/>
              <a:buNone/>
            </a:pPr>
            <a:endParaRPr lang="nl-NL" sz="13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114300" indent="0">
              <a:lnSpc>
                <a:spcPct val="100000"/>
              </a:lnSpc>
              <a:buNone/>
            </a:pPr>
            <a:endParaRPr lang="nl-NL" sz="1300">
              <a:ea typeface="Lato"/>
              <a:sym typeface="Lato"/>
            </a:endParaRPr>
          </a:p>
          <a:p>
            <a:pPr marL="114300" indent="0">
              <a:lnSpc>
                <a:spcPct val="100000"/>
              </a:lnSpc>
              <a:buNone/>
            </a:pPr>
            <a:endParaRPr lang="nl-NL" sz="1300">
              <a:ea typeface="Lato"/>
            </a:endParaRPr>
          </a:p>
          <a:p>
            <a:pPr marL="114300" indent="0">
              <a:lnSpc>
                <a:spcPct val="100000"/>
              </a:lnSpc>
              <a:buNone/>
            </a:pPr>
            <a:endParaRPr lang="nl-NL" sz="1300">
              <a:ea typeface="Lato"/>
              <a:sym typeface="Lato"/>
            </a:endParaRPr>
          </a:p>
          <a:p>
            <a:pPr marL="114300" indent="0">
              <a:lnSpc>
                <a:spcPct val="100000"/>
              </a:lnSpc>
              <a:buNone/>
            </a:pPr>
            <a:endParaRPr lang="nl-NL" sz="1300">
              <a:ea typeface="Lato"/>
            </a:endParaRPr>
          </a:p>
          <a:p>
            <a:pPr marL="114300" indent="0">
              <a:lnSpc>
                <a:spcPct val="100000"/>
              </a:lnSpc>
              <a:buNone/>
            </a:pPr>
            <a:r>
              <a:rPr lang="nl-NL" sz="1300">
                <a:ea typeface="Lato"/>
                <a:sym typeface="Lato"/>
                <a:hlinkClick r:id="rId2"/>
              </a:rPr>
              <a:t>https://docs.github.com/en/actions/hosting-your-own-runners/managing-self-hosted-runners/about-self-hosted-runners</a:t>
            </a:r>
            <a:r>
              <a:rPr lang="nl-NL" sz="1300">
                <a:ea typeface="Lato"/>
                <a:sym typeface="Lato"/>
              </a:rPr>
              <a:t> </a:t>
            </a:r>
            <a:endParaRPr lang="nl-NL"/>
          </a:p>
          <a:p>
            <a:pPr>
              <a:lnSpc>
                <a:spcPct val="100000"/>
              </a:lnSpc>
              <a:buSzPts val="1300"/>
              <a:buFont typeface="Arial"/>
              <a:buChar char="●"/>
            </a:pPr>
            <a:endParaRPr lang="nl-NL" sz="1400">
              <a:solidFill>
                <a:srgbClr val="000000"/>
              </a:solidFill>
              <a:ea typeface="Lato"/>
              <a:sym typeface="Lato"/>
            </a:endParaRPr>
          </a:p>
          <a:p>
            <a:pPr>
              <a:lnSpc>
                <a:spcPct val="100000"/>
              </a:lnSpc>
              <a:buSzPts val="1300"/>
              <a:buFont typeface="Arial"/>
              <a:buChar char="●"/>
            </a:pPr>
            <a:endParaRPr lang="nl-NL" sz="1400">
              <a:solidFill>
                <a:srgbClr val="000000"/>
              </a:solidFill>
              <a:ea typeface="Lato"/>
              <a:sym typeface="Lato"/>
            </a:endParaRPr>
          </a:p>
          <a:p>
            <a:pPr>
              <a:lnSpc>
                <a:spcPct val="100000"/>
              </a:lnSpc>
              <a:buSzPts val="1300"/>
              <a:buFont typeface="Arial"/>
              <a:buChar char="●"/>
            </a:pPr>
            <a:endParaRPr lang="nl-NL" sz="1400">
              <a:solidFill>
                <a:srgbClr val="000000"/>
              </a:solidFill>
              <a:ea typeface="Lato"/>
              <a:sym typeface="Lato"/>
            </a:endParaRPr>
          </a:p>
          <a:p>
            <a:pPr>
              <a:lnSpc>
                <a:spcPct val="100000"/>
              </a:lnSpc>
              <a:buSzPts val="1300"/>
              <a:buFont typeface="Arial"/>
              <a:buChar char="●"/>
            </a:pPr>
            <a:endParaRPr lang="nl-NL" sz="1400">
              <a:solidFill>
                <a:srgbClr val="000000"/>
              </a:solidFill>
              <a:ea typeface="Lato"/>
              <a:sym typeface="Lato"/>
            </a:endParaRPr>
          </a:p>
          <a:p>
            <a:pPr>
              <a:lnSpc>
                <a:spcPct val="100000"/>
              </a:lnSpc>
              <a:buSzPts val="1300"/>
              <a:buFont typeface="Arial"/>
              <a:buChar char="●"/>
            </a:pPr>
            <a:endParaRPr lang="nl-NL" sz="1400">
              <a:solidFill>
                <a:srgbClr val="000000"/>
              </a:solidFill>
              <a:ea typeface="Lato"/>
              <a:sym typeface="Lato"/>
            </a:endParaRPr>
          </a:p>
          <a:p>
            <a:pPr>
              <a:lnSpc>
                <a:spcPct val="100000"/>
              </a:lnSpc>
              <a:buSzPts val="1300"/>
              <a:buFont typeface="Arial"/>
              <a:buChar char="●"/>
            </a:pPr>
            <a:endParaRPr lang="nl-NL" sz="1400">
              <a:solidFill>
                <a:srgbClr val="000000"/>
              </a:solidFill>
              <a:ea typeface="Lato"/>
              <a:sym typeface="Lato"/>
            </a:endParaRPr>
          </a:p>
          <a:p>
            <a:pPr>
              <a:lnSpc>
                <a:spcPct val="100000"/>
              </a:lnSpc>
              <a:buSzPts val="1300"/>
              <a:buFont typeface="Arial"/>
              <a:buChar char="●"/>
            </a:pPr>
            <a:endParaRPr lang="nl-NL" sz="1400">
              <a:solidFill>
                <a:srgbClr val="000000"/>
              </a:solidFill>
              <a:ea typeface="Lato"/>
              <a:sym typeface="Lato"/>
            </a:endParaRPr>
          </a:p>
          <a:p>
            <a:pPr>
              <a:lnSpc>
                <a:spcPct val="100000"/>
              </a:lnSpc>
              <a:buSzPts val="1300"/>
              <a:buFont typeface="Arial"/>
              <a:buChar char="●"/>
            </a:pPr>
            <a:endParaRPr lang="nl-NL" sz="1400">
              <a:solidFill>
                <a:srgbClr val="000000"/>
              </a:solidFill>
              <a:ea typeface="Lato"/>
              <a:sym typeface="Lato"/>
            </a:endParaRPr>
          </a:p>
          <a:p>
            <a:pPr>
              <a:lnSpc>
                <a:spcPct val="100000"/>
              </a:lnSpc>
              <a:buSzPts val="1300"/>
              <a:buFont typeface="Arial"/>
              <a:buChar char="●"/>
            </a:pPr>
            <a:endParaRPr lang="nl-NL" sz="1400">
              <a:solidFill>
                <a:srgbClr val="000000"/>
              </a:solidFill>
              <a:ea typeface="Lato"/>
            </a:endParaRPr>
          </a:p>
          <a:p>
            <a:pPr indent="-311150">
              <a:lnSpc>
                <a:spcPct val="114999"/>
              </a:lnSpc>
              <a:buSzPts val="1300"/>
              <a:buFont typeface="Arial"/>
              <a:buChar char="●"/>
            </a:pPr>
            <a:endParaRPr lang="nl-NL" sz="1300">
              <a:latin typeface="Lato"/>
              <a:ea typeface="Lato"/>
              <a:cs typeface="Lato"/>
            </a:endParaRPr>
          </a:p>
        </p:txBody>
      </p:sp>
      <p:pic>
        <p:nvPicPr>
          <p:cNvPr id="6" name="Afbeelding 5" descr="Setup GitHub Actions Self-Hosted Runner On VMs &amp; Containers">
            <a:extLst>
              <a:ext uri="{FF2B5EF4-FFF2-40B4-BE49-F238E27FC236}">
                <a16:creationId xmlns:a16="http://schemas.microsoft.com/office/drawing/2014/main" id="{4718F626-AB2D-DCAC-D41F-F34E18485C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535" y="1007817"/>
            <a:ext cx="2743200" cy="356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1065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DCEB4B-BC7E-4AF6-A3FF-D62A057467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257DDEB-1B5C-15E2-9AC2-D7E5C57888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4999"/>
              </a:lnSpc>
            </a:pPr>
            <a:r>
              <a:rPr lang="nl-NL" dirty="0"/>
              <a:t>Een job is een verzameling stappen die uitgevoerd wordt</a:t>
            </a:r>
            <a:endParaRPr lang="en-US" dirty="0"/>
          </a:p>
          <a:p>
            <a:pPr lvl="1">
              <a:lnSpc>
                <a:spcPct val="114999"/>
              </a:lnSpc>
              <a:buSzPts val="1800"/>
            </a:pPr>
            <a:r>
              <a:rPr lang="nl-NL" dirty="0"/>
              <a:t>Alle stappen van een job worden op één virtuele machine uitgevoerd</a:t>
            </a:r>
          </a:p>
          <a:p>
            <a:pPr>
              <a:lnSpc>
                <a:spcPct val="114999"/>
              </a:lnSpc>
            </a:pPr>
            <a:r>
              <a:rPr lang="nl-NL" dirty="0"/>
              <a:t>Opsplitsing in meerdere jobs mogelijk</a:t>
            </a:r>
          </a:p>
          <a:p>
            <a:pPr lvl="1">
              <a:lnSpc>
                <a:spcPct val="114999"/>
              </a:lnSpc>
            </a:pPr>
            <a:r>
              <a:rPr lang="nl-NL" dirty="0"/>
              <a:t>Jobs kunnen afhankelijk zijn van elkaar</a:t>
            </a:r>
          </a:p>
          <a:p>
            <a:pPr lvl="1">
              <a:lnSpc>
                <a:spcPct val="114999"/>
              </a:lnSpc>
            </a:pPr>
            <a:r>
              <a:rPr lang="nl-NL" dirty="0" err="1"/>
              <a:t>separation</a:t>
            </a:r>
            <a:r>
              <a:rPr lang="nl-NL" dirty="0"/>
              <a:t> of concerns</a:t>
            </a:r>
          </a:p>
          <a:p>
            <a:pPr>
              <a:lnSpc>
                <a:spcPct val="114999"/>
              </a:lnSpc>
              <a:buSzPts val="1400"/>
            </a:pPr>
            <a:r>
              <a:rPr lang="nl-NL" b="1" dirty="0"/>
              <a:t>Gebruik meerdere jobs buiten de scope van het vak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C69E71-61A4-31CC-B520-7AA983B5F6B8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7354EF3-4F37-548D-3052-EF0AD01C5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Jobs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63D42863-4D57-A483-D3D8-490143F41722}"/>
              </a:ext>
            </a:extLst>
          </p:cNvPr>
          <p:cNvSpPr txBox="1"/>
          <p:nvPr/>
        </p:nvSpPr>
        <p:spPr>
          <a:xfrm>
            <a:off x="0" y="4743450"/>
            <a:ext cx="993593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u="sng">
                <a:solidFill>
                  <a:srgbClr val="0097A7"/>
                </a:solidFill>
                <a:hlinkClick r:id="rId2"/>
              </a:rPr>
              <a:t>https://docs.github.com/en/actions/writing-workflows/choosing-what-your-workflow-does/using-jobs-in-a-workflow</a:t>
            </a:r>
            <a:r>
              <a:rPr lang="nl-NL"/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19497982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>
          <a:extLst>
            <a:ext uri="{FF2B5EF4-FFF2-40B4-BE49-F238E27FC236}">
              <a16:creationId xmlns:a16="http://schemas.microsoft.com/office/drawing/2014/main" id="{83FFA2EB-D7EF-FB1B-3B91-BB2866946F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>
            <a:extLst>
              <a:ext uri="{FF2B5EF4-FFF2-40B4-BE49-F238E27FC236}">
                <a16:creationId xmlns:a16="http://schemas.microsoft.com/office/drawing/2014/main" id="{CE10A736-F48C-35E6-5DC6-B1EC11E7D874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691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1">
            <a:extLst>
              <a:ext uri="{FF2B5EF4-FFF2-40B4-BE49-F238E27FC236}">
                <a16:creationId xmlns:a16="http://schemas.microsoft.com/office/drawing/2014/main" id="{5E3B3CA4-077E-DBB1-6C38-B85058CFD5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/>
              <a:t>Github Actions: Workflow jobs</a:t>
            </a:r>
            <a:endParaRPr lang="nl-NL"/>
          </a:p>
        </p:txBody>
      </p:sp>
      <p:pic>
        <p:nvPicPr>
          <p:cNvPr id="139" name="Google Shape;139;p21">
            <a:extLst>
              <a:ext uri="{FF2B5EF4-FFF2-40B4-BE49-F238E27FC236}">
                <a16:creationId xmlns:a16="http://schemas.microsoft.com/office/drawing/2014/main" id="{011ECDAC-1D31-2F41-C3B7-18EF5CC30FA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42949" y="64013"/>
            <a:ext cx="1514475" cy="6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18;p19">
            <a:extLst>
              <a:ext uri="{FF2B5EF4-FFF2-40B4-BE49-F238E27FC236}">
                <a16:creationId xmlns:a16="http://schemas.microsoft.com/office/drawing/2014/main" id="{C44D7A38-CB0E-893C-904F-BAF6F0BA4E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lnSpc>
                <a:spcPct val="114999"/>
              </a:lnSpc>
              <a:buNone/>
            </a:pPr>
            <a:r>
              <a:rPr lang="nl" sz="1600"/>
              <a:t>Jobs:</a:t>
            </a:r>
            <a:endParaRPr lang="nl-NL"/>
          </a:p>
          <a:p>
            <a:pPr marL="400050" indent="-285750">
              <a:lnSpc>
                <a:spcPct val="114999"/>
              </a:lnSpc>
            </a:pPr>
            <a:r>
              <a:rPr lang="nl" sz="1600"/>
              <a:t>Runs-on:</a:t>
            </a:r>
          </a:p>
          <a:p>
            <a:pPr marL="114300" indent="0">
              <a:lnSpc>
                <a:spcPct val="114999"/>
              </a:lnSpc>
              <a:buNone/>
            </a:pPr>
            <a:r>
              <a:rPr lang="nl" sz="1600"/>
              <a:t>  Omgeving: Linux, Windows, </a:t>
            </a:r>
            <a:r>
              <a:rPr lang="nl" sz="1600" err="1"/>
              <a:t>MacOS</a:t>
            </a:r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400050" indent="-285750">
              <a:lnSpc>
                <a:spcPct val="114999"/>
              </a:lnSpc>
            </a:pPr>
            <a:r>
              <a:rPr lang="nl" sz="1600" err="1"/>
              <a:t>Strategy</a:t>
            </a:r>
            <a:r>
              <a:rPr lang="nl" sz="1600"/>
              <a:t>:</a:t>
            </a:r>
          </a:p>
          <a:p>
            <a:pPr marL="114300" indent="0">
              <a:lnSpc>
                <a:spcPct val="114999"/>
              </a:lnSpc>
              <a:buNone/>
            </a:pPr>
            <a:r>
              <a:rPr lang="nl" sz="1600"/>
              <a:t> Welke versie van iets willen we gebruiken</a:t>
            </a:r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400050" indent="-285750">
              <a:lnSpc>
                <a:spcPct val="114999"/>
              </a:lnSpc>
            </a:pPr>
            <a:r>
              <a:rPr lang="nl" sz="1600"/>
              <a:t>Steps:</a:t>
            </a:r>
          </a:p>
          <a:p>
            <a:pPr marL="114300" indent="0">
              <a:lnSpc>
                <a:spcPct val="114999"/>
              </a:lnSpc>
              <a:buNone/>
            </a:pPr>
            <a:r>
              <a:rPr lang="nl" sz="1600"/>
              <a:t>   </a:t>
            </a:r>
            <a:r>
              <a:rPr lang="nl" sz="1600" err="1"/>
              <a:t>uses</a:t>
            </a:r>
            <a:r>
              <a:rPr lang="nl" sz="1600"/>
              <a:t>: externe, </a:t>
            </a:r>
            <a:r>
              <a:rPr lang="nl" sz="1600" err="1"/>
              <a:t>predefined</a:t>
            </a:r>
            <a:r>
              <a:rPr lang="nl" sz="1600"/>
              <a:t> action</a:t>
            </a:r>
          </a:p>
          <a:p>
            <a:pPr marL="114300" indent="0">
              <a:lnSpc>
                <a:spcPct val="114999"/>
              </a:lnSpc>
              <a:buNone/>
            </a:pPr>
            <a:r>
              <a:rPr lang="nl" sz="1600"/>
              <a:t>   run: CLI commando</a:t>
            </a:r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39700" indent="0">
              <a:lnSpc>
                <a:spcPct val="114999"/>
              </a:lnSpc>
              <a:buSzPts val="1400"/>
              <a:buNone/>
            </a:pPr>
            <a:endParaRPr lang="nl" sz="1400"/>
          </a:p>
          <a:p>
            <a:pPr marL="139700" indent="0">
              <a:lnSpc>
                <a:spcPct val="114999"/>
              </a:lnSpc>
              <a:buSzPts val="1400"/>
              <a:buNone/>
            </a:pPr>
            <a:r>
              <a:rPr lang="nl" sz="1400">
                <a:hlinkClick r:id="rId4"/>
              </a:rPr>
              <a:t>https://docs.github.com/en/actions/writing-workflows/choosing-what-your-workflow-does/using-jobs-in-a-workflow</a:t>
            </a:r>
            <a:endParaRPr lang="nl"/>
          </a:p>
          <a:p>
            <a:pPr marL="139700" indent="0">
              <a:lnSpc>
                <a:spcPct val="114999"/>
              </a:lnSpc>
              <a:buSzPts val="1400"/>
              <a:buNone/>
            </a:pPr>
            <a:endParaRPr lang="nl" sz="1600"/>
          </a:p>
          <a:p>
            <a:pPr marL="139700" indent="0">
              <a:lnSpc>
                <a:spcPct val="114999"/>
              </a:lnSpc>
              <a:buNone/>
            </a:pPr>
            <a:endParaRPr lang="nl" sz="1600"/>
          </a:p>
          <a:p>
            <a:pPr marL="596900" lvl="1" indent="0">
              <a:lnSpc>
                <a:spcPct val="114999"/>
              </a:lnSpc>
              <a:buNone/>
            </a:pPr>
            <a:endParaRPr lang="nl" sz="12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0" indent="0">
              <a:lnSpc>
                <a:spcPct val="114999"/>
              </a:lnSpc>
              <a:buNone/>
            </a:pPr>
            <a:br>
              <a:rPr lang="en-US"/>
            </a:br>
            <a:endParaRPr lang="en-US"/>
          </a:p>
        </p:txBody>
      </p:sp>
      <p:pic>
        <p:nvPicPr>
          <p:cNvPr id="2" name="Afbeelding 1" descr="Afbeelding met tekst, schermopname, Lettertype&#10;&#10;Door AI gegenereerde inhoud is mogelijk onjuist.">
            <a:extLst>
              <a:ext uri="{FF2B5EF4-FFF2-40B4-BE49-F238E27FC236}">
                <a16:creationId xmlns:a16="http://schemas.microsoft.com/office/drawing/2014/main" id="{BC885658-5398-5E40-AA01-6B47468F0F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3090" y="839066"/>
            <a:ext cx="4105275" cy="325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942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2133DF-ADDA-D1DA-6DDB-6B51796892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7D40CF-8A67-95F2-1640-11052771CB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369138" cy="3416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nl-NL" dirty="0"/>
              <a:t>Een job bestaat uit één of meerdere steps</a:t>
            </a:r>
          </a:p>
          <a:p>
            <a:pPr lvl="1">
              <a:lnSpc>
                <a:spcPct val="114999"/>
              </a:lnSpc>
              <a:buSzPts val="1800"/>
            </a:pPr>
            <a:r>
              <a:rPr lang="nl-NL" dirty="0"/>
              <a:t>Opsplitsing van taken van een job</a:t>
            </a:r>
          </a:p>
          <a:p>
            <a:pPr lvl="1">
              <a:lnSpc>
                <a:spcPct val="114999"/>
              </a:lnSpc>
              <a:buSzPts val="1800"/>
            </a:pPr>
            <a:r>
              <a:rPr lang="nl-NL" dirty="0"/>
              <a:t>Worden sequentieel uitgevoerd</a:t>
            </a:r>
          </a:p>
          <a:p>
            <a:pPr lvl="1">
              <a:lnSpc>
                <a:spcPct val="114999"/>
              </a:lnSpc>
              <a:buSzPts val="1800"/>
            </a:pPr>
            <a:r>
              <a:rPr lang="nl-NL" dirty="0"/>
              <a:t>Output van steps kan doorgegeven worden (via systeem variabele, zie </a:t>
            </a:r>
            <a:r>
              <a:rPr lang="nl-NL" dirty="0" err="1"/>
              <a:t>docs</a:t>
            </a:r>
            <a:r>
              <a:rPr lang="nl-NL" dirty="0"/>
              <a:t>)</a:t>
            </a:r>
          </a:p>
          <a:p>
            <a:pPr lvl="1">
              <a:lnSpc>
                <a:spcPct val="114999"/>
              </a:lnSpc>
              <a:buSzPts val="1800"/>
            </a:pPr>
            <a:r>
              <a:rPr lang="nl-NL" dirty="0"/>
              <a:t>Bij het falen van een step stopt de job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E7593E-4D67-064F-4D8D-3540C9D794C7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E786AD9-8B14-5B99-DE4B-EBBF402A4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Steps</a:t>
            </a:r>
          </a:p>
        </p:txBody>
      </p:sp>
      <p:pic>
        <p:nvPicPr>
          <p:cNvPr id="6" name="Afbeelding 1" descr="Afbeelding met tekst, schermopname, Lettertype&#10;&#10;Door AI gegenereerde inhoud is mogelijk onjuist.">
            <a:extLst>
              <a:ext uri="{FF2B5EF4-FFF2-40B4-BE49-F238E27FC236}">
                <a16:creationId xmlns:a16="http://schemas.microsoft.com/office/drawing/2014/main" id="{2C21FA7B-D03E-28B7-7A22-3CDF001949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3090" y="839066"/>
            <a:ext cx="4105275" cy="325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3902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>
          <a:extLst>
            <a:ext uri="{FF2B5EF4-FFF2-40B4-BE49-F238E27FC236}">
              <a16:creationId xmlns:a16="http://schemas.microsoft.com/office/drawing/2014/main" id="{2EBD7DC2-FAA1-0EE5-59A5-5BF94AB592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>
            <a:extLst>
              <a:ext uri="{FF2B5EF4-FFF2-40B4-BE49-F238E27FC236}">
                <a16:creationId xmlns:a16="http://schemas.microsoft.com/office/drawing/2014/main" id="{9B8307FC-7CCA-D4CA-8B08-C1DE2D40D8A8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691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1">
            <a:extLst>
              <a:ext uri="{FF2B5EF4-FFF2-40B4-BE49-F238E27FC236}">
                <a16:creationId xmlns:a16="http://schemas.microsoft.com/office/drawing/2014/main" id="{035A149F-2CB6-A382-EB35-9C36DF3449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 err="1"/>
              <a:t>Github</a:t>
            </a:r>
            <a:r>
              <a:rPr lang="nl"/>
              <a:t> Actions: Workflow steps</a:t>
            </a:r>
            <a:endParaRPr lang="nl-NL"/>
          </a:p>
        </p:txBody>
      </p:sp>
      <p:pic>
        <p:nvPicPr>
          <p:cNvPr id="139" name="Google Shape;139;p21">
            <a:extLst>
              <a:ext uri="{FF2B5EF4-FFF2-40B4-BE49-F238E27FC236}">
                <a16:creationId xmlns:a16="http://schemas.microsoft.com/office/drawing/2014/main" id="{309A3859-E0D6-9551-52BE-424F4C7C514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42949" y="64013"/>
            <a:ext cx="1514475" cy="6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18;p19">
            <a:extLst>
              <a:ext uri="{FF2B5EF4-FFF2-40B4-BE49-F238E27FC236}">
                <a16:creationId xmlns:a16="http://schemas.microsoft.com/office/drawing/2014/main" id="{6E61BF58-702E-7A39-2736-81A3673A74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745736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indent="-285750">
              <a:lnSpc>
                <a:spcPct val="114999"/>
              </a:lnSpc>
            </a:pPr>
            <a:r>
              <a:rPr lang="nl" sz="1600"/>
              <a:t>Steps:</a:t>
            </a:r>
            <a:endParaRPr lang="nl-NL"/>
          </a:p>
          <a:p>
            <a:pPr marL="114300" indent="0">
              <a:lnSpc>
                <a:spcPct val="114999"/>
              </a:lnSpc>
              <a:buNone/>
            </a:pPr>
            <a:r>
              <a:rPr lang="nl" sz="1600"/>
              <a:t>   </a:t>
            </a:r>
            <a:r>
              <a:rPr lang="nl" sz="1600" err="1"/>
              <a:t>uses</a:t>
            </a:r>
            <a:r>
              <a:rPr lang="nl" sz="1600"/>
              <a:t>: externe, </a:t>
            </a:r>
            <a:r>
              <a:rPr lang="nl" sz="1600" err="1"/>
              <a:t>predefined</a:t>
            </a:r>
            <a:r>
              <a:rPr lang="nl" sz="1600"/>
              <a:t> action</a:t>
            </a:r>
          </a:p>
          <a:p>
            <a:pPr marL="114300" indent="0">
              <a:lnSpc>
                <a:spcPct val="114999"/>
              </a:lnSpc>
              <a:buNone/>
            </a:pPr>
            <a:r>
              <a:rPr lang="nl" sz="1600"/>
              <a:t>   run: CLI commando</a:t>
            </a:r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r>
              <a:rPr lang="nl" sz="1600" err="1"/>
              <a:t>Uses</a:t>
            </a:r>
            <a:r>
              <a:rPr lang="nl" sz="1600"/>
              <a:t> zijn externe </a:t>
            </a:r>
            <a:r>
              <a:rPr lang="nl" sz="1600" err="1"/>
              <a:t>github</a:t>
            </a:r>
            <a:r>
              <a:rPr lang="nl" sz="1600"/>
              <a:t> scripts die </a:t>
            </a:r>
            <a:r>
              <a:rPr lang="nl" sz="1600" err="1"/>
              <a:t>verified</a:t>
            </a:r>
            <a:r>
              <a:rPr lang="nl" sz="1600"/>
              <a:t> zijn </a:t>
            </a:r>
          </a:p>
          <a:p>
            <a:pPr marL="114300" indent="0">
              <a:lnSpc>
                <a:spcPct val="114999"/>
              </a:lnSpc>
              <a:buNone/>
            </a:pPr>
            <a:r>
              <a:rPr lang="nl" sz="1600" err="1"/>
              <a:t>Bvb</a:t>
            </a:r>
            <a:r>
              <a:rPr lang="nl" sz="1600"/>
              <a:t> actions/checkout@v4:</a:t>
            </a:r>
          </a:p>
          <a:p>
            <a:pPr marL="114300" indent="0">
              <a:lnSpc>
                <a:spcPct val="114999"/>
              </a:lnSpc>
              <a:buNone/>
            </a:pPr>
            <a:r>
              <a:rPr lang="nl" sz="1600">
                <a:hlinkClick r:id="rId4"/>
              </a:rPr>
              <a:t>https://github.com/actions/checkout</a:t>
            </a:r>
            <a:r>
              <a:rPr lang="nl" sz="1600"/>
              <a:t> </a:t>
            </a:r>
            <a:endParaRPr lang="nl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r>
              <a:rPr lang="nl" sz="1600"/>
              <a:t>Default </a:t>
            </a:r>
            <a:r>
              <a:rPr lang="nl" sz="1600" err="1"/>
              <a:t>usage</a:t>
            </a:r>
            <a:r>
              <a:rPr lang="nl" sz="1600"/>
              <a:t>, maar kan </a:t>
            </a:r>
            <a:r>
              <a:rPr lang="nl" sz="1600" err="1"/>
              <a:t>custom</a:t>
            </a:r>
            <a:r>
              <a:rPr lang="nl" sz="1600"/>
              <a:t> parameters aanvaarden, zie setup-node </a:t>
            </a:r>
            <a:r>
              <a:rPr lang="nl" sz="1600" err="1"/>
              <a:t>bvb</a:t>
            </a:r>
            <a:r>
              <a:rPr lang="nl" sz="1600"/>
              <a:t>.</a:t>
            </a:r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39700" indent="0">
              <a:lnSpc>
                <a:spcPct val="114999"/>
              </a:lnSpc>
              <a:buSzPts val="1400"/>
              <a:buNone/>
            </a:pPr>
            <a:r>
              <a:rPr lang="nl" sz="1400">
                <a:hlinkClick r:id="rId5"/>
              </a:rPr>
              <a:t>https://docs.github.com/en/actions/writing-workflows/choosing-what-your-workflow-does/using-jobs-in-a-workflow</a:t>
            </a:r>
            <a:endParaRPr lang="nl"/>
          </a:p>
          <a:p>
            <a:pPr marL="139700" indent="0">
              <a:lnSpc>
                <a:spcPct val="114999"/>
              </a:lnSpc>
              <a:buSzPts val="1400"/>
              <a:buNone/>
            </a:pPr>
            <a:endParaRPr lang="nl" sz="1600"/>
          </a:p>
          <a:p>
            <a:pPr marL="139700" indent="0">
              <a:lnSpc>
                <a:spcPct val="114999"/>
              </a:lnSpc>
              <a:buNone/>
            </a:pPr>
            <a:endParaRPr lang="nl" sz="1600"/>
          </a:p>
          <a:p>
            <a:pPr marL="596900" lvl="1" indent="0">
              <a:lnSpc>
                <a:spcPct val="114999"/>
              </a:lnSpc>
              <a:buNone/>
            </a:pPr>
            <a:endParaRPr lang="nl" sz="12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0" indent="0">
              <a:lnSpc>
                <a:spcPct val="114999"/>
              </a:lnSpc>
              <a:buNone/>
            </a:pPr>
            <a:br>
              <a:rPr lang="en-US"/>
            </a:br>
            <a:endParaRPr lang="en-US"/>
          </a:p>
        </p:txBody>
      </p:sp>
      <p:pic>
        <p:nvPicPr>
          <p:cNvPr id="2" name="Afbeelding 1" descr="Afbeelding met tekst, schermopname, Lettertype&#10;&#10;Door AI gegenereerde inhoud is mogelijk onjuist.">
            <a:extLst>
              <a:ext uri="{FF2B5EF4-FFF2-40B4-BE49-F238E27FC236}">
                <a16:creationId xmlns:a16="http://schemas.microsoft.com/office/drawing/2014/main" id="{A99B8F20-5F10-2854-DF7B-3C536E7759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3090" y="839066"/>
            <a:ext cx="4105275" cy="325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9083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>
          <a:extLst>
            <a:ext uri="{FF2B5EF4-FFF2-40B4-BE49-F238E27FC236}">
              <a16:creationId xmlns:a16="http://schemas.microsoft.com/office/drawing/2014/main" id="{B972A3D6-4F6F-2E6E-FC4B-D907B6C5C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>
            <a:extLst>
              <a:ext uri="{FF2B5EF4-FFF2-40B4-BE49-F238E27FC236}">
                <a16:creationId xmlns:a16="http://schemas.microsoft.com/office/drawing/2014/main" id="{43E74721-10DF-478A-6668-86E752F31292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691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1">
            <a:extLst>
              <a:ext uri="{FF2B5EF4-FFF2-40B4-BE49-F238E27FC236}">
                <a16:creationId xmlns:a16="http://schemas.microsoft.com/office/drawing/2014/main" id="{70E09483-4886-765B-AEC6-067CF05CC3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/>
              <a:t>Github Actions: Marketplace</a:t>
            </a:r>
            <a:endParaRPr lang="nl-NL"/>
          </a:p>
        </p:txBody>
      </p:sp>
      <p:pic>
        <p:nvPicPr>
          <p:cNvPr id="139" name="Google Shape;139;p21">
            <a:extLst>
              <a:ext uri="{FF2B5EF4-FFF2-40B4-BE49-F238E27FC236}">
                <a16:creationId xmlns:a16="http://schemas.microsoft.com/office/drawing/2014/main" id="{BCF5C0C8-CA1E-9323-C64C-FFB3D918EE1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17813" y="445013"/>
            <a:ext cx="1514475" cy="6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18;p19">
            <a:extLst>
              <a:ext uri="{FF2B5EF4-FFF2-40B4-BE49-F238E27FC236}">
                <a16:creationId xmlns:a16="http://schemas.microsoft.com/office/drawing/2014/main" id="{B82CE4B3-D735-AF89-FBD1-65162A35DA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lnSpc>
                <a:spcPct val="114999"/>
              </a:lnSpc>
              <a:buNone/>
            </a:pPr>
            <a:r>
              <a:rPr lang="nl" sz="1600" err="1"/>
              <a:t>You</a:t>
            </a:r>
            <a:r>
              <a:rPr lang="nl" sz="1600"/>
              <a:t> are </a:t>
            </a:r>
            <a:r>
              <a:rPr lang="nl" sz="1600" err="1"/>
              <a:t>not</a:t>
            </a:r>
            <a:r>
              <a:rPr lang="nl" sz="1600"/>
              <a:t> special....</a:t>
            </a:r>
            <a:r>
              <a:rPr lang="nl" sz="1600" err="1"/>
              <a:t>use</a:t>
            </a:r>
            <a:r>
              <a:rPr lang="nl" sz="1600"/>
              <a:t> </a:t>
            </a:r>
            <a:r>
              <a:rPr lang="nl" sz="1600" err="1"/>
              <a:t>the</a:t>
            </a:r>
            <a:r>
              <a:rPr lang="nl" sz="1600"/>
              <a:t> </a:t>
            </a:r>
            <a:r>
              <a:rPr lang="nl" sz="1600" err="1"/>
              <a:t>marketplace</a:t>
            </a: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r>
              <a:rPr lang="nl" sz="1600"/>
              <a:t>For </a:t>
            </a:r>
            <a:r>
              <a:rPr lang="nl" sz="1600" err="1"/>
              <a:t>our</a:t>
            </a:r>
            <a:r>
              <a:rPr lang="nl" sz="1600"/>
              <a:t> </a:t>
            </a:r>
            <a:r>
              <a:rPr lang="nl" sz="1600" err="1"/>
              <a:t>devops</a:t>
            </a:r>
            <a:r>
              <a:rPr lang="nl" sz="1600"/>
              <a:t> calculator we </a:t>
            </a:r>
            <a:r>
              <a:rPr lang="nl" sz="1600" err="1"/>
              <a:t>know</a:t>
            </a:r>
            <a:r>
              <a:rPr lang="nl" sz="1600"/>
              <a:t> we have a node </a:t>
            </a:r>
            <a:r>
              <a:rPr lang="nl" sz="1600" err="1"/>
              <a:t>application</a:t>
            </a:r>
            <a:r>
              <a:rPr lang="nl" sz="1600"/>
              <a:t>, </a:t>
            </a:r>
            <a:r>
              <a:rPr lang="nl" sz="1600" err="1"/>
              <a:t>so</a:t>
            </a:r>
            <a:r>
              <a:rPr lang="nl" sz="1600"/>
              <a:t> </a:t>
            </a:r>
            <a:r>
              <a:rPr lang="nl" sz="1600" err="1"/>
              <a:t>lets</a:t>
            </a:r>
            <a:r>
              <a:rPr lang="nl" sz="1600"/>
              <a:t> </a:t>
            </a:r>
            <a:r>
              <a:rPr lang="nl" sz="1600" err="1"/>
              <a:t>use</a:t>
            </a:r>
            <a:r>
              <a:rPr lang="nl" sz="1600"/>
              <a:t> </a:t>
            </a:r>
            <a:r>
              <a:rPr lang="nl" sz="1600" err="1"/>
              <a:t>the</a:t>
            </a:r>
            <a:r>
              <a:rPr lang="nl" sz="1600"/>
              <a:t> </a:t>
            </a:r>
            <a:r>
              <a:rPr lang="nl" sz="1600" err="1"/>
              <a:t>proposed</a:t>
            </a:r>
            <a:r>
              <a:rPr lang="nl" sz="1600"/>
              <a:t> action.</a:t>
            </a:r>
          </a:p>
          <a:p>
            <a:pPr marL="139700" indent="0">
              <a:lnSpc>
                <a:spcPct val="114999"/>
              </a:lnSpc>
              <a:buSzPts val="1400"/>
              <a:buNone/>
            </a:pPr>
            <a:endParaRPr lang="nl" sz="1400"/>
          </a:p>
          <a:p>
            <a:pPr marL="139700" indent="0">
              <a:lnSpc>
                <a:spcPct val="114999"/>
              </a:lnSpc>
              <a:buSzPts val="1400"/>
              <a:buNone/>
            </a:pPr>
            <a:r>
              <a:rPr lang="nl" sz="1400">
                <a:hlinkClick r:id="rId4"/>
              </a:rPr>
              <a:t>https://docs.github.com/en/actions/writing-workflows/choosing-what-your-workflow-does/using-jobs-in-a-workflow</a:t>
            </a:r>
            <a:endParaRPr lang="nl"/>
          </a:p>
          <a:p>
            <a:pPr marL="139700" indent="0">
              <a:lnSpc>
                <a:spcPct val="114999"/>
              </a:lnSpc>
              <a:buSzPts val="1400"/>
              <a:buNone/>
            </a:pPr>
            <a:endParaRPr lang="nl" sz="1600"/>
          </a:p>
          <a:p>
            <a:pPr marL="139700" indent="0">
              <a:lnSpc>
                <a:spcPct val="114999"/>
              </a:lnSpc>
              <a:buNone/>
            </a:pPr>
            <a:endParaRPr lang="nl" sz="1600"/>
          </a:p>
          <a:p>
            <a:pPr marL="596900" lvl="1" indent="0">
              <a:lnSpc>
                <a:spcPct val="114999"/>
              </a:lnSpc>
              <a:buNone/>
            </a:pPr>
            <a:endParaRPr lang="nl" sz="12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0" indent="0">
              <a:lnSpc>
                <a:spcPct val="114999"/>
              </a:lnSpc>
              <a:buNone/>
            </a:pPr>
            <a:br>
              <a:rPr lang="en-US"/>
            </a:br>
            <a:endParaRPr lang="en-US"/>
          </a:p>
        </p:txBody>
      </p:sp>
      <p:pic>
        <p:nvPicPr>
          <p:cNvPr id="2" name="Afbeelding 1" descr="Afbeelding met tekst, schermopname, Lettertype, software&#10;&#10;Door AI gegenereerde inhoud is mogelijk onjuist.">
            <a:extLst>
              <a:ext uri="{FF2B5EF4-FFF2-40B4-BE49-F238E27FC236}">
                <a16:creationId xmlns:a16="http://schemas.microsoft.com/office/drawing/2014/main" id="{DCD398F5-C1C0-956F-3299-4B2EC69989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782" y="1614343"/>
            <a:ext cx="6538480" cy="19205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319361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3AD85F-3495-35DD-EC7A-8DBACC16B1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4999"/>
              </a:lnSpc>
            </a:pPr>
            <a:r>
              <a:rPr lang="nl-NL" dirty="0"/>
              <a:t>Bij foutmeldingen in commando's of </a:t>
            </a:r>
            <a:r>
              <a:rPr lang="nl-NL" dirty="0" err="1"/>
              <a:t>plugins</a:t>
            </a:r>
            <a:r>
              <a:rPr lang="nl-NL" dirty="0"/>
              <a:t> stopt de workflow</a:t>
            </a:r>
            <a:endParaRPr lang="en-US"/>
          </a:p>
          <a:p>
            <a:pPr lvl="1">
              <a:lnSpc>
                <a:spcPct val="114999"/>
              </a:lnSpc>
              <a:buSzPts val="1800"/>
            </a:pPr>
            <a:r>
              <a:rPr lang="nl-NL" dirty="0"/>
              <a:t>Digital </a:t>
            </a:r>
            <a:r>
              <a:rPr lang="nl-NL" dirty="0" err="1"/>
              <a:t>andon</a:t>
            </a:r>
            <a:r>
              <a:rPr lang="nl-NL" dirty="0"/>
              <a:t> </a:t>
            </a:r>
            <a:r>
              <a:rPr lang="nl-NL" dirty="0" err="1"/>
              <a:t>cord</a:t>
            </a:r>
          </a:p>
          <a:p>
            <a:pPr>
              <a:lnSpc>
                <a:spcPct val="114999"/>
              </a:lnSpc>
            </a:pPr>
            <a:r>
              <a:rPr lang="nl-NL" dirty="0"/>
              <a:t>Visuele feedback dat er iets is misgegaan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EB07F0-4191-D386-71E6-0750BBEF47F7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A9AF85F-6EDD-29A5-A55E-2EEC741B9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Errors</a:t>
            </a:r>
            <a:r>
              <a:rPr lang="nl-NL" dirty="0"/>
              <a:t> &amp; </a:t>
            </a:r>
            <a:r>
              <a:rPr lang="nl-NL" dirty="0" err="1"/>
              <a:t>debugging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E86F00-6CDB-A7CF-DF8C-AF6E3B58D5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516" y="2859803"/>
            <a:ext cx="7298337" cy="57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979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" sz="1100">
                <a:solidFill>
                  <a:schemeClr val="dk1"/>
                </a:solidFill>
              </a:rPr>
              <a:t>Definitie “deployment pipeline”:</a:t>
            </a:r>
            <a:endParaRPr sz="11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" sz="9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(first defined by Jez Humble and David Farley in their book </a:t>
            </a:r>
            <a:r>
              <a:rPr lang="nl" sz="900" i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Continuous Delivery: Reliable Software Releases Through Build, Test, and Deployment Automation</a:t>
            </a:r>
            <a:r>
              <a:rPr lang="nl" sz="9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)</a:t>
            </a:r>
            <a:endParaRPr sz="9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i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It ensures that all code checked in to version control is automatically built and tested in a production-like environment.</a:t>
            </a:r>
            <a:endParaRPr sz="1200" b="1" i="1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i="1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Sleutelwoorden:</a:t>
            </a:r>
            <a:endParaRPr sz="12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eorgia"/>
              <a:buChar char="●"/>
            </a:pPr>
            <a:r>
              <a:rPr lang="nl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Alle Code</a:t>
            </a:r>
            <a:endParaRPr sz="12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eorgia"/>
              <a:buChar char="●"/>
            </a:pPr>
            <a:r>
              <a:rPr lang="nl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Versiebeheer</a:t>
            </a:r>
            <a:endParaRPr sz="12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eorgia"/>
              <a:buChar char="●"/>
            </a:pPr>
            <a:r>
              <a:rPr lang="nl" sz="120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Automatisch gebouwd</a:t>
            </a:r>
            <a:endParaRPr sz="1200" b="1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eorgia"/>
              <a:buChar char="●"/>
            </a:pPr>
            <a:r>
              <a:rPr lang="nl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Automatisch getest</a:t>
            </a:r>
            <a:endParaRPr sz="12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eorgia"/>
              <a:buChar char="●"/>
            </a:pPr>
            <a:r>
              <a:rPr lang="nl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Productie-waardige omgeving</a:t>
            </a:r>
            <a:endParaRPr sz="12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691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Wat is een Pipeline?</a:t>
            </a:r>
            <a:endParaRPr/>
          </a:p>
        </p:txBody>
      </p:sp>
      <p:pic>
        <p:nvPicPr>
          <p:cNvPr id="86" name="Google Shape;8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17813" y="445013"/>
            <a:ext cx="1514475" cy="65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69C502-8DC4-46E8-EAA2-793546341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17BD5E0-9BB8-5893-EA3E-443595773B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Technische feedback is terug te vinden in de rapportering van je workflow run</a:t>
            </a:r>
          </a:p>
          <a:p>
            <a:pPr lvl="1">
              <a:lnSpc>
                <a:spcPct val="114999"/>
              </a:lnSpc>
              <a:buSzPts val="1800"/>
            </a:pPr>
            <a:r>
              <a:rPr lang="nl-NL" dirty="0"/>
              <a:t>Per step kan je kijken wat er goed gaat en misloopt</a:t>
            </a:r>
          </a:p>
          <a:p>
            <a:pPr lvl="1">
              <a:lnSpc>
                <a:spcPct val="114999"/>
              </a:lnSpc>
              <a:buSzPts val="1800"/>
            </a:pPr>
            <a:r>
              <a:rPr lang="nl-NL" dirty="0"/>
              <a:t>Foutmeldingen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7613C-9048-A23F-A61D-C0F34DDDE2E8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971A818-1D46-AADE-7CF8-79669520A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Errors</a:t>
            </a:r>
            <a:r>
              <a:rPr lang="nl-NL" dirty="0"/>
              <a:t> &amp; </a:t>
            </a:r>
            <a:r>
              <a:rPr lang="nl-NL" dirty="0" err="1"/>
              <a:t>debugging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C8C970-6FD2-65E7-281C-9678CA0E42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113" y="2568157"/>
            <a:ext cx="5433623" cy="238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766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E57908-D2B3-BD5B-949A-FB7AEBC368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03D2E3-3A7A-41BB-7A26-E8DA3483AB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Specifieke commando's / </a:t>
            </a:r>
            <a:r>
              <a:rPr lang="nl-NL" dirty="0" err="1"/>
              <a:t>tooling</a:t>
            </a:r>
            <a:r>
              <a:rPr lang="nl-NL" dirty="0"/>
              <a:t> nodig?</a:t>
            </a:r>
          </a:p>
          <a:p>
            <a:pPr marL="939800" lvl="1" indent="-342900">
              <a:lnSpc>
                <a:spcPct val="114999"/>
              </a:lnSpc>
              <a:buSzPts val="1800"/>
              <a:buAutoNum type="arabicPeriod"/>
            </a:pPr>
            <a:r>
              <a:rPr lang="nl-NL" dirty="0"/>
              <a:t>Controle of er een bestaande </a:t>
            </a:r>
            <a:r>
              <a:rPr lang="nl-NL" dirty="0" err="1"/>
              <a:t>marketplace</a:t>
            </a:r>
            <a:r>
              <a:rPr lang="nl-NL" dirty="0"/>
              <a:t> action is</a:t>
            </a:r>
          </a:p>
          <a:p>
            <a:pPr marL="939800" lvl="1" indent="-342900">
              <a:lnSpc>
                <a:spcPct val="114999"/>
              </a:lnSpc>
              <a:buSzPts val="1800"/>
              <a:buAutoNum type="arabicPeriod"/>
            </a:pPr>
            <a:endParaRPr lang="nl-NL" dirty="0"/>
          </a:p>
          <a:p>
            <a:pPr marL="939800" lvl="1" indent="-342900">
              <a:lnSpc>
                <a:spcPct val="114999"/>
              </a:lnSpc>
              <a:buSzPts val="1800"/>
              <a:buAutoNum type="arabicPeriod"/>
            </a:pPr>
            <a:endParaRPr lang="nl-NL" dirty="0"/>
          </a:p>
          <a:p>
            <a:pPr marL="939800" lvl="1" indent="-342900">
              <a:lnSpc>
                <a:spcPct val="114999"/>
              </a:lnSpc>
              <a:buSzPts val="1800"/>
              <a:buAutoNum type="arabicPeriod"/>
            </a:pPr>
            <a:r>
              <a:rPr lang="nl-NL" dirty="0"/>
              <a:t>Indien niet handmatig installeren in de runner voor gebruik OF gebruik </a:t>
            </a:r>
            <a:r>
              <a:rPr lang="nl-NL" dirty="0" err="1"/>
              <a:t>self</a:t>
            </a:r>
            <a:r>
              <a:rPr lang="nl-NL" dirty="0"/>
              <a:t> </a:t>
            </a:r>
            <a:r>
              <a:rPr lang="nl-NL" dirty="0" err="1"/>
              <a:t>hosted</a:t>
            </a:r>
            <a:r>
              <a:rPr lang="nl-NL" dirty="0"/>
              <a:t> runner met nodige </a:t>
            </a:r>
            <a:r>
              <a:rPr lang="nl-NL" dirty="0" err="1"/>
              <a:t>depencencies</a:t>
            </a:r>
            <a:endParaRPr lang="nl-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43DB62-C867-0C3C-3694-6015D005A316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4C62BB5-7C26-2885-638D-BCB0B50E3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Dependencies</a:t>
            </a:r>
          </a:p>
        </p:txBody>
      </p:sp>
      <p:pic>
        <p:nvPicPr>
          <p:cNvPr id="5" name="Afbeelding 4" descr="Afbeelding met tekst, schermopname, software, Multimediasoftware&#10;&#10;Door AI gegenereerde inhoud is mogelijk onjuist.">
            <a:extLst>
              <a:ext uri="{FF2B5EF4-FFF2-40B4-BE49-F238E27FC236}">
                <a16:creationId xmlns:a16="http://schemas.microsoft.com/office/drawing/2014/main" id="{F5274530-C673-E85B-40C9-984640DC7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106" y="2091835"/>
            <a:ext cx="2594509" cy="853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3287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59FB7D-DDA2-8B01-9252-C147C61BC5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337F78-5E2F-6777-C067-BC573774D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Stap één van een </a:t>
            </a:r>
            <a:r>
              <a:rPr lang="nl-NL" dirty="0" err="1"/>
              <a:t>Github</a:t>
            </a:r>
            <a:r>
              <a:rPr lang="nl-NL" dirty="0"/>
              <a:t> actions run is vaak het binnentrekken van de code van de </a:t>
            </a:r>
            <a:r>
              <a:rPr lang="nl-NL" dirty="0" err="1"/>
              <a:t>repository</a:t>
            </a:r>
          </a:p>
          <a:p>
            <a:pPr>
              <a:lnSpc>
                <a:spcPct val="114999"/>
              </a:lnSpc>
            </a:pPr>
            <a:r>
              <a:rPr lang="nl-NL" dirty="0"/>
              <a:t>Volgen logica van de vorige slide:</a:t>
            </a:r>
          </a:p>
          <a:p>
            <a:pPr marL="114300" indent="0" algn="ctr">
              <a:lnSpc>
                <a:spcPct val="114999"/>
              </a:lnSpc>
              <a:buNone/>
            </a:pPr>
            <a:r>
              <a:rPr lang="nl-NL" dirty="0">
                <a:hlinkClick r:id="rId2"/>
              </a:rPr>
              <a:t>https://github.com/marketplace/actions/checkout</a:t>
            </a:r>
            <a:r>
              <a:rPr lang="nl-NL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28F69E-2EBA-E1E9-DED9-9F9A13E5F3BA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809BDA9-F852-DD94-99E8-CBA1BB9E2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Checkout</a:t>
            </a:r>
            <a:r>
              <a:rPr lang="nl-NL"/>
              <a:t> code</a:t>
            </a:r>
          </a:p>
        </p:txBody>
      </p:sp>
      <p:pic>
        <p:nvPicPr>
          <p:cNvPr id="5" name="Afbeelding 4" descr="Afbeelding met tekst, Lettertype, schermopname, ontwerp&#10;&#10;Door AI gegenereerde inhoud is mogelijk onjuist.">
            <a:extLst>
              <a:ext uri="{FF2B5EF4-FFF2-40B4-BE49-F238E27FC236}">
                <a16:creationId xmlns:a16="http://schemas.microsoft.com/office/drawing/2014/main" id="{AC577BDB-AA13-6BB6-FF4F-374B711EE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8038" y="2804776"/>
            <a:ext cx="2447925" cy="82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9611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3DB952-1567-80B3-406B-4EC441E9CE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,Sans-Serif"/>
            </a:pPr>
            <a:r>
              <a:rPr lang="en-GB" dirty="0"/>
              <a:t>Het </a:t>
            </a:r>
            <a:r>
              <a:rPr lang="en-GB" dirty="0">
                <a:latin typeface="Consolas"/>
              </a:rPr>
              <a:t>on </a:t>
            </a:r>
            <a:r>
              <a:rPr lang="en-GB" dirty="0"/>
              <a:t>keyword </a:t>
            </a:r>
            <a:r>
              <a:rPr lang="en-GB" dirty="0" err="1"/>
              <a:t>bepaald</a:t>
            </a:r>
            <a:r>
              <a:rPr lang="en-GB" dirty="0"/>
              <a:t> </a:t>
            </a:r>
            <a:r>
              <a:rPr lang="en-GB" dirty="0" err="1"/>
              <a:t>wanneer</a:t>
            </a:r>
            <a:r>
              <a:rPr lang="en-GB" dirty="0"/>
              <a:t> de pipeline gerund </a:t>
            </a:r>
            <a:r>
              <a:rPr lang="en-GB" dirty="0" err="1"/>
              <a:t>wordt</a:t>
            </a:r>
            <a:endParaRPr lang="en-US" dirty="0" err="1">
              <a:solidFill>
                <a:srgbClr val="000000"/>
              </a:solidFill>
            </a:endParaRPr>
          </a:p>
          <a:p>
            <a:pPr marL="1371600" lvl="1">
              <a:lnSpc>
                <a:spcPct val="114999"/>
              </a:lnSpc>
              <a:buFont typeface="Arial,Sans-Serif"/>
              <a:buChar char="○"/>
            </a:pPr>
            <a:r>
              <a:rPr lang="en-GB" dirty="0"/>
              <a:t>Bij </a:t>
            </a:r>
            <a:r>
              <a:rPr lang="en-GB" dirty="0" err="1"/>
              <a:t>bepaalde</a:t>
            </a:r>
            <a:r>
              <a:rPr lang="en-GB" dirty="0"/>
              <a:t> events op </a:t>
            </a:r>
            <a:r>
              <a:rPr lang="en-GB" dirty="0" err="1"/>
              <a:t>bepaalde</a:t>
            </a:r>
            <a:r>
              <a:rPr lang="en-GB" dirty="0"/>
              <a:t> branches</a:t>
            </a:r>
            <a:endParaRPr lang="en-US" dirty="0">
              <a:solidFill>
                <a:srgbClr val="000000"/>
              </a:solidFill>
            </a:endParaRPr>
          </a:p>
          <a:p>
            <a:pPr marL="1371600" lvl="1">
              <a:lnSpc>
                <a:spcPct val="114999"/>
              </a:lnSpc>
              <a:buFont typeface="Arial,Sans-Serif"/>
              <a:buChar char="○"/>
            </a:pPr>
            <a:r>
              <a:rPr lang="en-GB" dirty="0"/>
              <a:t>Bij het </a:t>
            </a:r>
            <a:r>
              <a:rPr lang="en-GB" dirty="0" err="1"/>
              <a:t>aanmaken</a:t>
            </a:r>
            <a:r>
              <a:rPr lang="en-GB" dirty="0"/>
              <a:t> / </a:t>
            </a:r>
            <a:r>
              <a:rPr lang="en-GB" dirty="0" err="1"/>
              <a:t>commenten</a:t>
            </a:r>
            <a:r>
              <a:rPr lang="en-GB" dirty="0"/>
              <a:t> van issues</a:t>
            </a:r>
            <a:endParaRPr lang="en-US" dirty="0">
              <a:solidFill>
                <a:srgbClr val="000000"/>
              </a:solidFill>
            </a:endParaRPr>
          </a:p>
          <a:p>
            <a:pPr marL="1371600" lvl="1">
              <a:lnSpc>
                <a:spcPct val="114999"/>
              </a:lnSpc>
              <a:buFont typeface="Arial,Sans-Serif"/>
              <a:buChar char="○"/>
            </a:pPr>
            <a:r>
              <a:rPr lang="en-GB" dirty="0"/>
              <a:t>Op </a:t>
            </a:r>
            <a:r>
              <a:rPr lang="en-GB" dirty="0" err="1"/>
              <a:t>vaste</a:t>
            </a:r>
            <a:r>
              <a:rPr lang="en-GB" dirty="0"/>
              <a:t> </a:t>
            </a:r>
            <a:r>
              <a:rPr lang="en-GB" dirty="0" err="1"/>
              <a:t>tijdstippen</a:t>
            </a:r>
            <a:endParaRPr lang="en-US" dirty="0" err="1">
              <a:solidFill>
                <a:srgbClr val="000000"/>
              </a:solidFill>
            </a:endParaRPr>
          </a:p>
          <a:p>
            <a:pPr marL="1371600" lvl="1">
              <a:lnSpc>
                <a:spcPct val="114999"/>
              </a:lnSpc>
              <a:buFont typeface="Arial,Sans-Serif"/>
              <a:buChar char="○"/>
            </a:pPr>
            <a:r>
              <a:rPr lang="en-GB" err="1"/>
              <a:t>Manueel</a:t>
            </a:r>
            <a:endParaRPr lang="en-US" err="1">
              <a:solidFill>
                <a:srgbClr val="000000"/>
              </a:solidFill>
            </a:endParaRPr>
          </a:p>
          <a:p>
            <a:pPr marL="1371600" lvl="1">
              <a:lnSpc>
                <a:spcPct val="114999"/>
              </a:lnSpc>
              <a:buFont typeface="Arial,Sans-Serif"/>
              <a:buChar char="○"/>
            </a:pPr>
            <a:r>
              <a:rPr lang="en-GB" dirty="0"/>
              <a:t>…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51A0FD-C879-3BE7-869A-0BD43F201CED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D47FC9-6FF1-0564-CCA8-3411CA711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Triggers</a:t>
            </a:r>
          </a:p>
        </p:txBody>
      </p:sp>
    </p:spTree>
    <p:extLst>
      <p:ext uri="{BB962C8B-B14F-4D97-AF65-F5344CB8AC3E}">
        <p14:creationId xmlns:p14="http://schemas.microsoft.com/office/powerpoint/2010/main" val="41760239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DEB8A9-8D3C-1B09-1AD7-586E278668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E8F99E7-3737-D3EB-B013-EC3C820A1AA2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AABDAE5-4640-3AA1-911C-D7CDC462E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Triggers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4A7D5AA5-12D3-980E-0364-E2F8B715B4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Afbeelding 6" descr="Afbeelding met tekst, schermopname, Lettertype&#10;&#10;Door AI gegenereerde inhoud is mogelijk onjuist.">
            <a:extLst>
              <a:ext uri="{FF2B5EF4-FFF2-40B4-BE49-F238E27FC236}">
                <a16:creationId xmlns:a16="http://schemas.microsoft.com/office/drawing/2014/main" id="{865FF407-C15D-2FEB-38A7-85142C379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1300" y="190500"/>
            <a:ext cx="35814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5002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>
          <a:extLst>
            <a:ext uri="{FF2B5EF4-FFF2-40B4-BE49-F238E27FC236}">
              <a16:creationId xmlns:a16="http://schemas.microsoft.com/office/drawing/2014/main" id="{908DE7DD-D361-A3BC-A9FC-BD26434F36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>
            <a:extLst>
              <a:ext uri="{FF2B5EF4-FFF2-40B4-BE49-F238E27FC236}">
                <a16:creationId xmlns:a16="http://schemas.microsoft.com/office/drawing/2014/main" id="{B9F63A6E-5F49-63F0-50AD-DDDAFAA1B2C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691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1">
            <a:extLst>
              <a:ext uri="{FF2B5EF4-FFF2-40B4-BE49-F238E27FC236}">
                <a16:creationId xmlns:a16="http://schemas.microsoft.com/office/drawing/2014/main" id="{3D995792-491E-CA66-AB58-DD8BA6B2A5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 err="1"/>
              <a:t>Github</a:t>
            </a:r>
            <a:r>
              <a:rPr lang="nl"/>
              <a:t> Actions: Workflow</a:t>
            </a:r>
            <a:endParaRPr lang="nl-NL"/>
          </a:p>
        </p:txBody>
      </p:sp>
      <p:pic>
        <p:nvPicPr>
          <p:cNvPr id="139" name="Google Shape;139;p21">
            <a:extLst>
              <a:ext uri="{FF2B5EF4-FFF2-40B4-BE49-F238E27FC236}">
                <a16:creationId xmlns:a16="http://schemas.microsoft.com/office/drawing/2014/main" id="{3CF92F8D-725E-B4BA-9D30-1E7BD1006FD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42949" y="64013"/>
            <a:ext cx="1514475" cy="6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18;p19">
            <a:extLst>
              <a:ext uri="{FF2B5EF4-FFF2-40B4-BE49-F238E27FC236}">
                <a16:creationId xmlns:a16="http://schemas.microsoft.com/office/drawing/2014/main" id="{13A80913-6A81-B82D-ABBC-8DABD6A547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39700" indent="0">
              <a:lnSpc>
                <a:spcPct val="114999"/>
              </a:lnSpc>
              <a:buSzPts val="1400"/>
              <a:buNone/>
            </a:pPr>
            <a:endParaRPr lang="nl" sz="1400"/>
          </a:p>
          <a:p>
            <a:pPr marL="139700" indent="0">
              <a:lnSpc>
                <a:spcPct val="114999"/>
              </a:lnSpc>
              <a:buSzPts val="1400"/>
              <a:buNone/>
            </a:pPr>
            <a:r>
              <a:rPr lang="nl" sz="1400">
                <a:hlinkClick r:id="rId4"/>
              </a:rPr>
              <a:t>https://docs.github.com/en/actions/writing-workflows/choosing-what-your-workflow-does/using-jobs-in-a-workflow</a:t>
            </a:r>
            <a:endParaRPr lang="nl"/>
          </a:p>
          <a:p>
            <a:pPr marL="139700" indent="0">
              <a:lnSpc>
                <a:spcPct val="114999"/>
              </a:lnSpc>
              <a:buSzPts val="1400"/>
              <a:buNone/>
            </a:pPr>
            <a:endParaRPr lang="nl" sz="1600"/>
          </a:p>
          <a:p>
            <a:pPr marL="139700" indent="0">
              <a:lnSpc>
                <a:spcPct val="114999"/>
              </a:lnSpc>
              <a:buNone/>
            </a:pPr>
            <a:endParaRPr lang="nl" sz="1600"/>
          </a:p>
          <a:p>
            <a:pPr marL="596900" lvl="1" indent="0">
              <a:lnSpc>
                <a:spcPct val="114999"/>
              </a:lnSpc>
              <a:buNone/>
            </a:pPr>
            <a:endParaRPr lang="nl" sz="12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0" indent="0">
              <a:lnSpc>
                <a:spcPct val="114999"/>
              </a:lnSpc>
              <a:buNone/>
            </a:pPr>
            <a:br>
              <a:rPr lang="en-US"/>
            </a:br>
            <a:endParaRPr lang="en-US"/>
          </a:p>
        </p:txBody>
      </p:sp>
      <p:pic>
        <p:nvPicPr>
          <p:cNvPr id="2" name="Afbeelding 1" descr="Afbeelding met tekst, schermopname, software, scherm&#10;&#10;Door AI gegenereerde inhoud is mogelijk onjuist.">
            <a:extLst>
              <a:ext uri="{FF2B5EF4-FFF2-40B4-BE49-F238E27FC236}">
                <a16:creationId xmlns:a16="http://schemas.microsoft.com/office/drawing/2014/main" id="{0873DCAC-0BE7-5BCA-9BBB-19573E6A9A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727" y="643484"/>
            <a:ext cx="8520546" cy="3850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417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>
          <a:extLst>
            <a:ext uri="{FF2B5EF4-FFF2-40B4-BE49-F238E27FC236}">
              <a16:creationId xmlns:a16="http://schemas.microsoft.com/office/drawing/2014/main" id="{E89030DC-6089-9BCE-D32B-4F73D6907B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>
            <a:extLst>
              <a:ext uri="{FF2B5EF4-FFF2-40B4-BE49-F238E27FC236}">
                <a16:creationId xmlns:a16="http://schemas.microsoft.com/office/drawing/2014/main" id="{2D85CD7D-9057-60D0-25C1-76CB16F77D1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691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1">
            <a:extLst>
              <a:ext uri="{FF2B5EF4-FFF2-40B4-BE49-F238E27FC236}">
                <a16:creationId xmlns:a16="http://schemas.microsoft.com/office/drawing/2014/main" id="{517384CA-A8D0-644D-B3C3-7906846BC4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/>
              <a:t>Github Actions: example</a:t>
            </a:r>
            <a:endParaRPr lang="nl-NL"/>
          </a:p>
        </p:txBody>
      </p:sp>
      <p:pic>
        <p:nvPicPr>
          <p:cNvPr id="139" name="Google Shape;139;p21">
            <a:extLst>
              <a:ext uri="{FF2B5EF4-FFF2-40B4-BE49-F238E27FC236}">
                <a16:creationId xmlns:a16="http://schemas.microsoft.com/office/drawing/2014/main" id="{C6C18401-3A5A-B348-58FC-9079950B82A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17813" y="445013"/>
            <a:ext cx="1514475" cy="6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18;p19">
            <a:extLst>
              <a:ext uri="{FF2B5EF4-FFF2-40B4-BE49-F238E27FC236}">
                <a16:creationId xmlns:a16="http://schemas.microsoft.com/office/drawing/2014/main" id="{5E854FFB-9409-619D-DAB4-E7CBE5445A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139700" indent="0">
              <a:lnSpc>
                <a:spcPct val="114999"/>
              </a:lnSpc>
              <a:buSzPts val="1400"/>
              <a:buNone/>
            </a:pPr>
            <a:endParaRPr lang="nl" sz="1400"/>
          </a:p>
          <a:p>
            <a:pPr marL="139700" indent="0">
              <a:lnSpc>
                <a:spcPct val="114999"/>
              </a:lnSpc>
              <a:buNone/>
            </a:pPr>
            <a:r>
              <a:rPr lang="nl" sz="1400">
                <a:hlinkClick r:id="rId4"/>
              </a:rPr>
              <a:t>https://docs.github.com/en/actions/use-cases-and-examples/creating-an-example-workflow</a:t>
            </a:r>
            <a:r>
              <a:rPr lang="nl" sz="1400"/>
              <a:t> </a:t>
            </a:r>
            <a:endParaRPr lang="nl"/>
          </a:p>
          <a:p>
            <a:pPr marL="139700" indent="0">
              <a:lnSpc>
                <a:spcPct val="114999"/>
              </a:lnSpc>
              <a:buSzPts val="1400"/>
              <a:buNone/>
            </a:pPr>
            <a:endParaRPr lang="nl" sz="1600"/>
          </a:p>
          <a:p>
            <a:pPr marL="139700" indent="0">
              <a:lnSpc>
                <a:spcPct val="114999"/>
              </a:lnSpc>
              <a:buNone/>
            </a:pPr>
            <a:endParaRPr lang="nl" sz="1600"/>
          </a:p>
          <a:p>
            <a:pPr marL="596900" lvl="1" indent="0">
              <a:lnSpc>
                <a:spcPct val="114999"/>
              </a:lnSpc>
              <a:buNone/>
            </a:pPr>
            <a:endParaRPr lang="nl" sz="1200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0" indent="0">
              <a:lnSpc>
                <a:spcPct val="114999"/>
              </a:lnSpc>
              <a:buNone/>
            </a:pPr>
            <a:br>
              <a:rPr lang="en-US"/>
            </a:br>
            <a:endParaRPr lang="en-US"/>
          </a:p>
        </p:txBody>
      </p:sp>
      <p:pic>
        <p:nvPicPr>
          <p:cNvPr id="2" name="Afbeelding 1" descr="Afbeelding met tekst, schermopname, Lettertype, nummer&#10;&#10;Door AI gegenereerde inhoud is mogelijk onjuist.">
            <a:extLst>
              <a:ext uri="{FF2B5EF4-FFF2-40B4-BE49-F238E27FC236}">
                <a16:creationId xmlns:a16="http://schemas.microsoft.com/office/drawing/2014/main" id="{F7D2D0D0-4AA9-E41C-977B-A2C5E8A36B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543" y="773545"/>
            <a:ext cx="4990550" cy="35098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222564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5B23C3-F602-A574-6D55-CD701D131A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2DE7EE-E18B-49C3-9583-FDEC4E091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nl" sz="2600" err="1"/>
              <a:t>Github</a:t>
            </a:r>
            <a:r>
              <a:rPr lang="nl" sz="2600"/>
              <a:t> Actions: Environment variables</a:t>
            </a:r>
            <a:endParaRPr lang="nl-NL" sz="260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FE8F080-1C12-F52D-FA2D-02A92723CCA2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132250" y="893100"/>
            <a:ext cx="5165635" cy="3264408"/>
          </a:xfrm>
        </p:spPr>
        <p:txBody>
          <a:bodyPr anchor="t">
            <a:normAutofit/>
          </a:bodyPr>
          <a:lstStyle/>
          <a:p>
            <a:pPr lvl="1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sz="1700" b="0" i="0" u="none" strike="noStrike" cap="none" dirty="0" err="1">
                <a:solidFill>
                  <a:schemeClr val="tx1"/>
                </a:solidFill>
              </a:rPr>
              <a:t>Github</a:t>
            </a:r>
            <a:r>
              <a:rPr lang="en-US" sz="1700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tx1"/>
                </a:solidFill>
              </a:rPr>
              <a:t>voorziet</a:t>
            </a:r>
            <a:r>
              <a:rPr lang="en-US" sz="1700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tx1"/>
                </a:solidFill>
              </a:rPr>
              <a:t>een</a:t>
            </a:r>
            <a:r>
              <a:rPr lang="en-US" sz="1700" b="0" i="0" u="none" strike="noStrike" cap="none" dirty="0">
                <a:solidFill>
                  <a:schemeClr val="tx1"/>
                </a:solidFill>
              </a:rPr>
              <a:t> hele hoop </a:t>
            </a:r>
            <a:r>
              <a:rPr lang="en-US" sz="1700" b="0" i="0" u="none" strike="noStrike" cap="none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systeemvariabelen</a:t>
            </a:r>
            <a:r>
              <a:rPr lang="en-US" sz="1700" b="0" i="0" u="none" strike="noStrike" cap="none" dirty="0">
                <a:solidFill>
                  <a:srgbClr val="0070C0"/>
                </a:solidFill>
              </a:rPr>
              <a:t> </a:t>
            </a:r>
            <a:r>
              <a:rPr lang="en-US" sz="1700" b="0" i="0" u="none" strike="noStrike" cap="none" dirty="0">
                <a:solidFill>
                  <a:schemeClr val="tx1"/>
                </a:solidFill>
              </a:rPr>
              <a:t>over de context van je workflow run</a:t>
            </a:r>
          </a:p>
          <a:p>
            <a:pPr lvl="1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sz="1700" dirty="0">
                <a:solidFill>
                  <a:schemeClr val="tx1"/>
                </a:solidFill>
              </a:rPr>
              <a:t>Alle info over :</a:t>
            </a:r>
            <a:endParaRPr lang="en-US" dirty="0">
              <a:solidFill>
                <a:schemeClr val="tx1"/>
              </a:solidFill>
            </a:endParaRPr>
          </a:p>
          <a:p>
            <a:pPr lvl="2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sz="1700" dirty="0">
                <a:solidFill>
                  <a:schemeClr val="tx1"/>
                </a:solidFill>
              </a:rPr>
              <a:t>workflow run</a:t>
            </a:r>
          </a:p>
          <a:p>
            <a:pPr lvl="2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sz="1700" dirty="0">
                <a:solidFill>
                  <a:schemeClr val="tx1"/>
                </a:solidFill>
              </a:rPr>
              <a:t>Repository</a:t>
            </a:r>
          </a:p>
          <a:p>
            <a:pPr lvl="2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sz="1700" dirty="0">
                <a:solidFill>
                  <a:schemeClr val="tx1"/>
                </a:solidFill>
              </a:rPr>
              <a:t>Job</a:t>
            </a:r>
          </a:p>
          <a:p>
            <a:pPr lvl="2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sz="1700" dirty="0">
                <a:solidFill>
                  <a:schemeClr val="tx1"/>
                </a:solidFill>
              </a:rPr>
              <a:t>Environment &amp; secrets</a:t>
            </a:r>
            <a:endParaRPr lang="en-US">
              <a:solidFill>
                <a:schemeClr val="tx1"/>
              </a:solidFill>
            </a:endParaRPr>
          </a:p>
          <a:p>
            <a:pPr lvl="2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sz="1700" dirty="0">
                <a:solidFill>
                  <a:schemeClr val="tx1"/>
                </a:solidFill>
              </a:rPr>
              <a:t>...</a:t>
            </a:r>
          </a:p>
        </p:txBody>
      </p:sp>
      <p:pic>
        <p:nvPicPr>
          <p:cNvPr id="3" name="Afbeelding 2" descr="Afbeelding met tekst, schermopname, Lettertype&#10;&#10;Door AI gegenereerde inhoud is mogelijk onjuist.">
            <a:extLst>
              <a:ext uri="{FF2B5EF4-FFF2-40B4-BE49-F238E27FC236}">
                <a16:creationId xmlns:a16="http://schemas.microsoft.com/office/drawing/2014/main" id="{5FB90CEA-0664-4914-7B05-9524319158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0769" y="1092583"/>
            <a:ext cx="3618515" cy="285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15490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51D91F-EF42-A6CE-A828-2997FF2FB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625F578-8987-E67D-81F8-0769C34D4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nl" sz="2600" err="1"/>
              <a:t>Github</a:t>
            </a:r>
            <a:r>
              <a:rPr lang="nl" sz="2600"/>
              <a:t> Actions: Environment variables</a:t>
            </a:r>
            <a:endParaRPr lang="nl-NL" sz="260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32478B1-50D5-1F0A-EC46-0FFD4D4D91AF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132250" y="893100"/>
            <a:ext cx="5448100" cy="3264408"/>
          </a:xfrm>
        </p:spPr>
        <p:txBody>
          <a:bodyPr anchor="t">
            <a:normAutofit/>
          </a:bodyPr>
          <a:lstStyle/>
          <a:p>
            <a:pPr lvl="1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sz="1700" b="0" i="0" u="none" strike="noStrike" cap="none" err="1">
                <a:solidFill>
                  <a:schemeClr val="tx1"/>
                </a:solidFill>
              </a:rPr>
              <a:t>Daarnaast</a:t>
            </a:r>
            <a:r>
              <a:rPr lang="en-US" sz="1700" b="0" i="0" u="none" strike="noStrike" cap="none" dirty="0">
                <a:solidFill>
                  <a:schemeClr val="tx1"/>
                </a:solidFill>
              </a:rPr>
              <a:t> is het </a:t>
            </a:r>
            <a:r>
              <a:rPr lang="en-US" sz="1700" b="0" i="0" u="none" strike="noStrike" cap="none" err="1">
                <a:solidFill>
                  <a:schemeClr val="tx1"/>
                </a:solidFill>
              </a:rPr>
              <a:t>mogelijk</a:t>
            </a:r>
            <a:r>
              <a:rPr lang="en-US" sz="1700" b="0" i="0" u="none" strike="noStrike" cap="none" dirty="0">
                <a:solidFill>
                  <a:schemeClr val="tx1"/>
                </a:solidFill>
              </a:rPr>
              <a:t> om </a:t>
            </a:r>
            <a:r>
              <a:rPr lang="en-US" sz="1700" b="0" i="0" u="none" strike="noStrike" cap="none" err="1">
                <a:solidFill>
                  <a:schemeClr val="tx1"/>
                </a:solidFill>
              </a:rPr>
              <a:t>zelf</a:t>
            </a:r>
            <a:r>
              <a:rPr lang="en-US" sz="1700" b="0" i="0" u="none" strike="noStrike" cap="none" dirty="0">
                <a:solidFill>
                  <a:schemeClr val="tx1"/>
                </a:solidFill>
              </a:rPr>
              <a:t> (environment) </a:t>
            </a:r>
            <a:r>
              <a:rPr lang="en-US" sz="1700" b="0" i="0" u="none" strike="noStrike" cap="none" err="1">
                <a:solidFill>
                  <a:schemeClr val="tx1"/>
                </a:solidFill>
              </a:rPr>
              <a:t>variabelen</a:t>
            </a:r>
            <a:r>
              <a:rPr lang="en-US" sz="1700" b="0" i="0" u="none" strike="noStrike" cap="none" dirty="0">
                <a:solidFill>
                  <a:schemeClr val="tx1"/>
                </a:solidFill>
              </a:rPr>
              <a:t> </a:t>
            </a:r>
            <a:r>
              <a:rPr lang="en-US" sz="1700" b="0" i="0" u="none" strike="noStrike" cap="none" err="1">
                <a:solidFill>
                  <a:schemeClr val="tx1"/>
                </a:solidFill>
              </a:rPr>
              <a:t>aan</a:t>
            </a:r>
            <a:r>
              <a:rPr lang="en-US" sz="1700" b="0" i="0" u="none" strike="noStrike" cap="none" dirty="0">
                <a:solidFill>
                  <a:schemeClr val="tx1"/>
                </a:solidFill>
              </a:rPr>
              <a:t> </a:t>
            </a:r>
            <a:r>
              <a:rPr lang="en-US" sz="1700" b="0" i="0" u="none" strike="noStrike" cap="none" err="1">
                <a:solidFill>
                  <a:schemeClr val="tx1"/>
                </a:solidFill>
              </a:rPr>
              <a:t>te</a:t>
            </a:r>
            <a:r>
              <a:rPr lang="en-US" sz="1700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sz="1700" b="0" i="0" u="none" strike="noStrike" cap="none" err="1">
                <a:solidFill>
                  <a:schemeClr val="tx1"/>
                </a:solidFill>
              </a:rPr>
              <a:t>maken</a:t>
            </a:r>
            <a:endParaRPr lang="nl-NL" err="1">
              <a:solidFill>
                <a:schemeClr val="tx1"/>
              </a:solidFill>
            </a:endParaRPr>
          </a:p>
          <a:p>
            <a:pPr lvl="1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sz="1700" b="0" i="0" u="none" strike="noStrike" cap="none" dirty="0">
                <a:solidFill>
                  <a:schemeClr val="tx1"/>
                </a:solidFill>
              </a:rPr>
              <a:t>Om </a:t>
            </a:r>
            <a:r>
              <a:rPr lang="en-US" sz="1700" b="0" i="0" u="none" strike="noStrike" cap="none" dirty="0" err="1">
                <a:solidFill>
                  <a:schemeClr val="tx1"/>
                </a:solidFill>
              </a:rPr>
              <a:t>variabelen</a:t>
            </a:r>
            <a:r>
              <a:rPr lang="en-US" sz="1700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tx1"/>
                </a:solidFill>
              </a:rPr>
              <a:t>aan</a:t>
            </a:r>
            <a:r>
              <a:rPr lang="en-US" sz="1700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tx1"/>
                </a:solidFill>
              </a:rPr>
              <a:t>te</a:t>
            </a:r>
            <a:r>
              <a:rPr lang="en-US" sz="1700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tx1"/>
                </a:solidFill>
              </a:rPr>
              <a:t>maken</a:t>
            </a:r>
            <a:r>
              <a:rPr lang="en-US" sz="1700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tx1"/>
                </a:solidFill>
              </a:rPr>
              <a:t>maken</a:t>
            </a:r>
            <a:r>
              <a:rPr lang="en-US" sz="1700" b="0" i="0" u="none" strike="noStrike" cap="none" dirty="0">
                <a:solidFill>
                  <a:schemeClr val="tx1"/>
                </a:solidFill>
              </a:rPr>
              <a:t> we </a:t>
            </a:r>
            <a:r>
              <a:rPr lang="en-US" sz="1700" b="0" i="0" u="none" strike="noStrike" cap="none" dirty="0" err="1">
                <a:solidFill>
                  <a:schemeClr val="tx1"/>
                </a:solidFill>
              </a:rPr>
              <a:t>gebruik</a:t>
            </a:r>
            <a:r>
              <a:rPr lang="en-US" sz="1700" b="0" i="0" u="none" strike="noStrike" cap="none" dirty="0">
                <a:solidFill>
                  <a:schemeClr val="tx1"/>
                </a:solidFill>
              </a:rPr>
              <a:t> van het </a:t>
            </a:r>
            <a:r>
              <a:rPr lang="en-US" sz="1700" b="0" i="0" u="none" strike="noStrike" cap="none" dirty="0">
                <a:solidFill>
                  <a:schemeClr val="tx1"/>
                </a:solidFill>
                <a:latin typeface="Courier New"/>
              </a:rPr>
              <a:t>env </a:t>
            </a:r>
            <a:r>
              <a:rPr lang="en-US" sz="1700" b="0" i="0" u="none" strike="noStrike" cap="none" dirty="0">
                <a:solidFill>
                  <a:schemeClr val="tx1"/>
                </a:solidFill>
              </a:rPr>
              <a:t>keyword</a:t>
            </a:r>
            <a:endParaRPr lang="en-US">
              <a:solidFill>
                <a:schemeClr val="tx1"/>
              </a:solidFill>
            </a:endParaRPr>
          </a:p>
          <a:p>
            <a:pPr lvl="2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sz="1700" b="0" i="0" u="none" strike="noStrike" cap="none" dirty="0">
                <a:solidFill>
                  <a:schemeClr val="tx1"/>
                </a:solidFill>
              </a:rPr>
              <a:t>Dit </a:t>
            </a:r>
            <a:r>
              <a:rPr lang="en-US" sz="1700" b="0" i="0" u="none" strike="noStrike" cap="none" dirty="0" err="1">
                <a:solidFill>
                  <a:schemeClr val="tx1"/>
                </a:solidFill>
              </a:rPr>
              <a:t>kan</a:t>
            </a:r>
            <a:r>
              <a:rPr lang="en-US" sz="1700" b="0" i="0" u="none" strike="noStrike" cap="none" dirty="0">
                <a:solidFill>
                  <a:schemeClr val="tx1"/>
                </a:solidFill>
              </a:rPr>
              <a:t> je op </a:t>
            </a:r>
            <a:r>
              <a:rPr lang="en-US" sz="1700" b="0" i="0" u="none" strike="noStrike" cap="none" dirty="0" err="1">
                <a:solidFill>
                  <a:schemeClr val="tx1"/>
                </a:solidFill>
              </a:rPr>
              <a:t>verschillende</a:t>
            </a:r>
            <a:r>
              <a:rPr lang="en-US" sz="1700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tx1"/>
                </a:solidFill>
              </a:rPr>
              <a:t>plaatsen</a:t>
            </a:r>
            <a:r>
              <a:rPr lang="en-US" sz="1700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tx1"/>
                </a:solidFill>
              </a:rPr>
              <a:t>gebruiken</a:t>
            </a:r>
            <a:endParaRPr lang="en-US" sz="1700" b="0" i="0" u="none" strike="noStrike" cap="none" dirty="0">
              <a:solidFill>
                <a:schemeClr val="tx1"/>
              </a:solidFill>
            </a:endParaRPr>
          </a:p>
        </p:txBody>
      </p:sp>
      <p:pic>
        <p:nvPicPr>
          <p:cNvPr id="5" name="Afbeelding 4" descr="Afbeelding met tekst, schermopname, Lettertype&#10;&#10;Door AI gegenereerde inhoud is mogelijk onjuist.">
            <a:extLst>
              <a:ext uri="{FF2B5EF4-FFF2-40B4-BE49-F238E27FC236}">
                <a16:creationId xmlns:a16="http://schemas.microsoft.com/office/drawing/2014/main" id="{F42031E4-DEAA-595E-32DC-10E3C2474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2707" y="1210132"/>
            <a:ext cx="3842065" cy="25055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9338466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27EB76-9F23-2D83-95D1-4C5AFFB502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788E9F2-D2EE-6A69-892D-12108D9FC1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lnSpc>
                <a:spcPct val="114999"/>
              </a:lnSpc>
            </a:pPr>
            <a:r>
              <a:rPr lang="nl" sz="1600" dirty="0"/>
              <a:t>Wat als we gevoelig informatie in onze workflow willen gebruiken?</a:t>
            </a:r>
          </a:p>
          <a:p>
            <a:pPr lvl="2">
              <a:lnSpc>
                <a:spcPct val="114999"/>
              </a:lnSpc>
            </a:pPr>
            <a:r>
              <a:rPr lang="nl" sz="1600" dirty="0">
                <a:solidFill>
                  <a:srgbClr val="595959"/>
                </a:solidFill>
              </a:rPr>
              <a:t>Username, </a:t>
            </a:r>
            <a:r>
              <a:rPr lang="nl" sz="1600" dirty="0" err="1">
                <a:solidFill>
                  <a:srgbClr val="595959"/>
                </a:solidFill>
              </a:rPr>
              <a:t>passwords</a:t>
            </a:r>
            <a:r>
              <a:rPr lang="nl" sz="1600" dirty="0">
                <a:solidFill>
                  <a:srgbClr val="595959"/>
                </a:solidFill>
              </a:rPr>
              <a:t>, tokens, private </a:t>
            </a:r>
            <a:r>
              <a:rPr lang="nl" sz="1600" dirty="0" err="1">
                <a:solidFill>
                  <a:srgbClr val="595959"/>
                </a:solidFill>
              </a:rPr>
              <a:t>keys</a:t>
            </a:r>
            <a:r>
              <a:rPr lang="nl" sz="1600" dirty="0">
                <a:solidFill>
                  <a:srgbClr val="595959"/>
                </a:solidFill>
              </a:rPr>
              <a:t>, …</a:t>
            </a:r>
          </a:p>
          <a:p>
            <a:pPr lvl="1">
              <a:lnSpc>
                <a:spcPct val="114999"/>
              </a:lnSpc>
            </a:pPr>
            <a:r>
              <a:rPr lang="nl" sz="1600" b="1" dirty="0">
                <a:solidFill>
                  <a:srgbClr val="595959"/>
                </a:solidFill>
              </a:rPr>
              <a:t>In </a:t>
            </a:r>
            <a:r>
              <a:rPr lang="nl" sz="1600" b="1" dirty="0" err="1">
                <a:solidFill>
                  <a:srgbClr val="595959"/>
                </a:solidFill>
              </a:rPr>
              <a:t>plaintext</a:t>
            </a:r>
            <a:r>
              <a:rPr lang="nl" sz="1600" b="1" dirty="0">
                <a:solidFill>
                  <a:srgbClr val="595959"/>
                </a:solidFill>
              </a:rPr>
              <a:t> in onze YML files = security risk!</a:t>
            </a:r>
            <a:endParaRPr lang="nl" sz="1600" dirty="0">
              <a:solidFill>
                <a:srgbClr val="595959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744E19-5373-4609-C348-09A0E200C1F3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FCE0BCB-DEEA-F23E-6EFD-D729C2F3B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" err="1"/>
              <a:t>Github</a:t>
            </a:r>
            <a:r>
              <a:rPr lang="nl"/>
              <a:t> Actions: Secret management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15102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691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250" y="238125"/>
            <a:ext cx="6667500" cy="466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17813" y="445013"/>
            <a:ext cx="1514475" cy="65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>
          <a:extLst>
            <a:ext uri="{FF2B5EF4-FFF2-40B4-BE49-F238E27FC236}">
              <a16:creationId xmlns:a16="http://schemas.microsoft.com/office/drawing/2014/main" id="{B752EFAB-BE6E-62B0-9E86-53F3A2126C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>
            <a:extLst>
              <a:ext uri="{FF2B5EF4-FFF2-40B4-BE49-F238E27FC236}">
                <a16:creationId xmlns:a16="http://schemas.microsoft.com/office/drawing/2014/main" id="{B995C9AD-3FFE-EE9E-CC02-EC6222880D7D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691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1">
            <a:extLst>
              <a:ext uri="{FF2B5EF4-FFF2-40B4-BE49-F238E27FC236}">
                <a16:creationId xmlns:a16="http://schemas.microsoft.com/office/drawing/2014/main" id="{84EDB95C-82BB-3EC8-D73C-1700522927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 dirty="0" err="1"/>
              <a:t>Github</a:t>
            </a:r>
            <a:r>
              <a:rPr lang="nl" dirty="0"/>
              <a:t> Actions: </a:t>
            </a:r>
            <a:r>
              <a:rPr lang="nl" dirty="0" err="1"/>
              <a:t>secrets</a:t>
            </a:r>
            <a:endParaRPr lang="nl-NL" dirty="0" err="1"/>
          </a:p>
        </p:txBody>
      </p:sp>
      <p:pic>
        <p:nvPicPr>
          <p:cNvPr id="139" name="Google Shape;139;p21">
            <a:extLst>
              <a:ext uri="{FF2B5EF4-FFF2-40B4-BE49-F238E27FC236}">
                <a16:creationId xmlns:a16="http://schemas.microsoft.com/office/drawing/2014/main" id="{5CDC9FA6-F621-6C1A-C08A-6A6174EE2C7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17813" y="445013"/>
            <a:ext cx="1514475" cy="6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18;p19">
            <a:extLst>
              <a:ext uri="{FF2B5EF4-FFF2-40B4-BE49-F238E27FC236}">
                <a16:creationId xmlns:a16="http://schemas.microsoft.com/office/drawing/2014/main" id="{305B1E6D-F410-4BBA-8BD6-D7DE73B108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lnSpc>
                <a:spcPct val="114999"/>
              </a:lnSpc>
              <a:buNone/>
            </a:pPr>
            <a:r>
              <a:rPr lang="nl" sz="1600" dirty="0"/>
              <a:t>voorbeeld: verbinden met een VM in de </a:t>
            </a:r>
            <a:r>
              <a:rPr lang="nl" sz="1600" dirty="0" err="1"/>
              <a:t>cloud</a:t>
            </a:r>
            <a:r>
              <a:rPr lang="nl" sz="1600" dirty="0"/>
              <a:t> om onze code te </a:t>
            </a:r>
            <a:r>
              <a:rPr lang="nl" sz="1600" dirty="0" err="1"/>
              <a:t>deployen</a:t>
            </a:r>
            <a:r>
              <a:rPr lang="nl" sz="1600" dirty="0"/>
              <a:t>:</a:t>
            </a:r>
            <a:endParaRPr lang="nl-NL"/>
          </a:p>
          <a:p>
            <a:pPr marL="114300" indent="0">
              <a:lnSpc>
                <a:spcPct val="114999"/>
              </a:lnSpc>
              <a:buNone/>
            </a:pPr>
            <a:r>
              <a:rPr lang="nl" sz="1100" dirty="0">
                <a:solidFill>
                  <a:srgbClr val="569CD6"/>
                </a:solidFill>
              </a:rPr>
              <a:t>jobs</a:t>
            </a:r>
            <a:r>
              <a:rPr lang="nl" sz="1100" dirty="0">
                <a:solidFill>
                  <a:srgbClr val="CCCCCC"/>
                </a:solidFill>
              </a:rPr>
              <a:t>:</a:t>
            </a:r>
            <a:endParaRPr lang="nl" dirty="0"/>
          </a:p>
          <a:p>
            <a:pPr>
              <a:lnSpc>
                <a:spcPct val="114999"/>
              </a:lnSpc>
              <a:buNone/>
            </a:pPr>
            <a:r>
              <a:rPr lang="nl" sz="1100" dirty="0" err="1">
                <a:solidFill>
                  <a:srgbClr val="569CD6"/>
                </a:solidFill>
              </a:rPr>
              <a:t>deploy</a:t>
            </a:r>
            <a:r>
              <a:rPr lang="nl" sz="1100" dirty="0">
                <a:solidFill>
                  <a:srgbClr val="CCCCCC"/>
                </a:solidFill>
              </a:rPr>
              <a:t>:</a:t>
            </a:r>
            <a:endParaRPr lang="nl" dirty="0"/>
          </a:p>
          <a:p>
            <a:pPr>
              <a:lnSpc>
                <a:spcPct val="114999"/>
              </a:lnSpc>
              <a:buNone/>
            </a:pPr>
            <a:r>
              <a:rPr lang="nl" sz="1100" dirty="0">
                <a:solidFill>
                  <a:srgbClr val="569CD6"/>
                </a:solidFill>
              </a:rPr>
              <a:t>runs-on</a:t>
            </a:r>
            <a:r>
              <a:rPr lang="nl" sz="1100" dirty="0">
                <a:solidFill>
                  <a:srgbClr val="CCCCCC"/>
                </a:solidFill>
              </a:rPr>
              <a:t>: </a:t>
            </a:r>
            <a:r>
              <a:rPr lang="nl" sz="1100" dirty="0" err="1">
                <a:solidFill>
                  <a:srgbClr val="CE9178"/>
                </a:solidFill>
              </a:rPr>
              <a:t>ubuntu-latest</a:t>
            </a:r>
            <a:endParaRPr lang="nl" dirty="0" err="1"/>
          </a:p>
          <a:p>
            <a:pPr>
              <a:lnSpc>
                <a:spcPct val="114999"/>
              </a:lnSpc>
              <a:buNone/>
            </a:pPr>
            <a:r>
              <a:rPr lang="nl" sz="1100" dirty="0">
                <a:solidFill>
                  <a:srgbClr val="569CD6"/>
                </a:solidFill>
              </a:rPr>
              <a:t>steps</a:t>
            </a:r>
            <a:r>
              <a:rPr lang="nl" sz="1100" dirty="0">
                <a:solidFill>
                  <a:srgbClr val="CCCCCC"/>
                </a:solidFill>
              </a:rPr>
              <a:t>:</a:t>
            </a:r>
            <a:endParaRPr lang="nl" dirty="0"/>
          </a:p>
          <a:p>
            <a:pPr>
              <a:lnSpc>
                <a:spcPct val="114999"/>
              </a:lnSpc>
              <a:buNone/>
            </a:pPr>
            <a:r>
              <a:rPr lang="nl" sz="1100" dirty="0">
                <a:solidFill>
                  <a:srgbClr val="CCCCCC"/>
                </a:solidFill>
              </a:rPr>
              <a:t>- </a:t>
            </a:r>
            <a:r>
              <a:rPr lang="nl" sz="1100" dirty="0" err="1">
                <a:solidFill>
                  <a:srgbClr val="569CD6"/>
                </a:solidFill>
              </a:rPr>
              <a:t>uses</a:t>
            </a:r>
            <a:r>
              <a:rPr lang="nl" sz="1100" dirty="0">
                <a:solidFill>
                  <a:srgbClr val="CCCCCC"/>
                </a:solidFill>
              </a:rPr>
              <a:t>: </a:t>
            </a:r>
            <a:r>
              <a:rPr lang="nl" sz="1100" dirty="0">
                <a:solidFill>
                  <a:srgbClr val="CE9178"/>
                </a:solidFill>
              </a:rPr>
              <a:t>actions/checkout@v2</a:t>
            </a:r>
            <a:endParaRPr lang="nl" dirty="0"/>
          </a:p>
          <a:p>
            <a:pPr>
              <a:lnSpc>
                <a:spcPct val="114999"/>
              </a:lnSpc>
              <a:buNone/>
            </a:pPr>
            <a:r>
              <a:rPr lang="nl" sz="1100" dirty="0">
                <a:solidFill>
                  <a:srgbClr val="CCCCCC"/>
                </a:solidFill>
              </a:rPr>
              <a:t>- </a:t>
            </a:r>
            <a:r>
              <a:rPr lang="nl" sz="1100" dirty="0">
                <a:solidFill>
                  <a:srgbClr val="569CD6"/>
                </a:solidFill>
              </a:rPr>
              <a:t>name</a:t>
            </a:r>
            <a:r>
              <a:rPr lang="nl" sz="1100" dirty="0">
                <a:solidFill>
                  <a:srgbClr val="CCCCCC"/>
                </a:solidFill>
              </a:rPr>
              <a:t>: </a:t>
            </a:r>
            <a:r>
              <a:rPr lang="nl" sz="1100" dirty="0" err="1">
                <a:solidFill>
                  <a:srgbClr val="CE9178"/>
                </a:solidFill>
              </a:rPr>
              <a:t>Deploy</a:t>
            </a:r>
            <a:r>
              <a:rPr lang="nl" sz="1100" dirty="0">
                <a:solidFill>
                  <a:srgbClr val="CE9178"/>
                </a:solidFill>
              </a:rPr>
              <a:t> </a:t>
            </a:r>
            <a:r>
              <a:rPr lang="nl" sz="1100" dirty="0" err="1">
                <a:solidFill>
                  <a:srgbClr val="CE9178"/>
                </a:solidFill>
              </a:rPr>
              <a:t>to</a:t>
            </a:r>
            <a:r>
              <a:rPr lang="nl" sz="1100" dirty="0">
                <a:solidFill>
                  <a:srgbClr val="CE9178"/>
                </a:solidFill>
              </a:rPr>
              <a:t> EC2</a:t>
            </a:r>
            <a:endParaRPr lang="nl"/>
          </a:p>
          <a:p>
            <a:pPr>
              <a:lnSpc>
                <a:spcPct val="114999"/>
              </a:lnSpc>
              <a:buNone/>
            </a:pPr>
            <a:r>
              <a:rPr lang="nl" sz="1100" dirty="0">
                <a:solidFill>
                  <a:srgbClr val="569CD6"/>
                </a:solidFill>
              </a:rPr>
              <a:t> </a:t>
            </a:r>
            <a:r>
              <a:rPr lang="nl" sz="1100" dirty="0" err="1">
                <a:solidFill>
                  <a:srgbClr val="569CD6"/>
                </a:solidFill>
              </a:rPr>
              <a:t>env</a:t>
            </a:r>
            <a:r>
              <a:rPr lang="nl" sz="1100" dirty="0">
                <a:solidFill>
                  <a:srgbClr val="CCCCCC"/>
                </a:solidFill>
              </a:rPr>
              <a:t>:</a:t>
            </a:r>
            <a:endParaRPr lang="nl" dirty="0"/>
          </a:p>
          <a:p>
            <a:pPr marL="0" indent="0">
              <a:lnSpc>
                <a:spcPct val="114999"/>
              </a:lnSpc>
              <a:buNone/>
            </a:pPr>
            <a:r>
              <a:rPr lang="nl" sz="1100" dirty="0">
                <a:solidFill>
                  <a:srgbClr val="569CD6"/>
                </a:solidFill>
              </a:rPr>
              <a:t>   PRIVATE_KEY</a:t>
            </a:r>
            <a:r>
              <a:rPr lang="nl" sz="1100" dirty="0">
                <a:solidFill>
                  <a:srgbClr val="CCCCCC"/>
                </a:solidFill>
              </a:rPr>
              <a:t>: </a:t>
            </a:r>
            <a:r>
              <a:rPr lang="nl" sz="1100" dirty="0">
                <a:solidFill>
                  <a:srgbClr val="FF0000"/>
                </a:solidFill>
              </a:rPr>
              <a:t>"-----BEGIN OPENSSH PRIVATE KEY-----B3BlbnNzaC...Al4fVFeKj9AliW2Jgaxeg==-----END OPENSSH PRIVATE KEY-----"</a:t>
            </a:r>
            <a:endParaRPr lang="nl" dirty="0">
              <a:solidFill>
                <a:srgbClr val="FF0000"/>
              </a:solidFill>
            </a:endParaRPr>
          </a:p>
          <a:p>
            <a:pPr>
              <a:lnSpc>
                <a:spcPct val="114999"/>
              </a:lnSpc>
              <a:buNone/>
            </a:pPr>
            <a:endParaRPr lang="nl" sz="1100" dirty="0">
              <a:solidFill>
                <a:srgbClr val="CCCCCC"/>
              </a:solidFill>
            </a:endParaRPr>
          </a:p>
          <a:p>
            <a:pPr>
              <a:lnSpc>
                <a:spcPct val="114999"/>
              </a:lnSpc>
              <a:buNone/>
            </a:pPr>
            <a:r>
              <a:rPr lang="nl" sz="1100" dirty="0">
                <a:solidFill>
                  <a:srgbClr val="569CD6"/>
                </a:solidFill>
              </a:rPr>
              <a:t> HOST</a:t>
            </a:r>
            <a:r>
              <a:rPr lang="nl" sz="1100" dirty="0">
                <a:solidFill>
                  <a:srgbClr val="CCCCCC"/>
                </a:solidFill>
              </a:rPr>
              <a:t>: </a:t>
            </a:r>
            <a:r>
              <a:rPr lang="nl" sz="1100" dirty="0">
                <a:solidFill>
                  <a:srgbClr val="CE9178"/>
                </a:solidFill>
              </a:rPr>
              <a:t>52.48.75.998</a:t>
            </a:r>
            <a:endParaRPr lang="nl" dirty="0"/>
          </a:p>
          <a:p>
            <a:pPr>
              <a:lnSpc>
                <a:spcPct val="114999"/>
              </a:lnSpc>
              <a:buNone/>
            </a:pPr>
            <a:r>
              <a:rPr lang="nl" sz="1100" dirty="0">
                <a:solidFill>
                  <a:srgbClr val="569CD6"/>
                </a:solidFill>
              </a:rPr>
              <a:t> USER</a:t>
            </a:r>
            <a:r>
              <a:rPr lang="nl" sz="1100" dirty="0">
                <a:solidFill>
                  <a:srgbClr val="CCCCCC"/>
                </a:solidFill>
              </a:rPr>
              <a:t>: </a:t>
            </a:r>
            <a:r>
              <a:rPr lang="nl" sz="1100" dirty="0">
                <a:solidFill>
                  <a:srgbClr val="CE9178"/>
                </a:solidFill>
              </a:rPr>
              <a:t>ec2-user</a:t>
            </a:r>
            <a:endParaRPr lang="nl" dirty="0"/>
          </a:p>
          <a:p>
            <a:pPr>
              <a:lnSpc>
                <a:spcPct val="114999"/>
              </a:lnSpc>
              <a:buNone/>
            </a:pPr>
            <a:r>
              <a:rPr lang="nl" sz="1100" dirty="0">
                <a:solidFill>
                  <a:srgbClr val="569CD6"/>
                </a:solidFill>
              </a:rPr>
              <a:t> run</a:t>
            </a:r>
            <a:r>
              <a:rPr lang="nl" sz="1100" dirty="0">
                <a:solidFill>
                  <a:srgbClr val="CCCCCC"/>
                </a:solidFill>
              </a:rPr>
              <a:t>: </a:t>
            </a:r>
            <a:r>
              <a:rPr lang="nl" sz="1100" dirty="0">
                <a:solidFill>
                  <a:srgbClr val="C586C0"/>
                </a:solidFill>
              </a:rPr>
              <a:t>|</a:t>
            </a:r>
            <a:endParaRPr lang="nl" sz="1100"/>
          </a:p>
          <a:p>
            <a:pPr>
              <a:lnSpc>
                <a:spcPct val="114999"/>
              </a:lnSpc>
              <a:buNone/>
            </a:pPr>
            <a:r>
              <a:rPr lang="nl" sz="1100" dirty="0">
                <a:solidFill>
                  <a:srgbClr val="CE9178"/>
                </a:solidFill>
              </a:rPr>
              <a:t> echo "$PRIVATE_KEY" &gt; github-ec2.pem &amp;&amp; </a:t>
            </a:r>
            <a:r>
              <a:rPr lang="nl" sz="1100" dirty="0" err="1">
                <a:solidFill>
                  <a:srgbClr val="CE9178"/>
                </a:solidFill>
              </a:rPr>
              <a:t>chmod</a:t>
            </a:r>
            <a:r>
              <a:rPr lang="nl" sz="1100" dirty="0">
                <a:solidFill>
                  <a:srgbClr val="CE9178"/>
                </a:solidFill>
              </a:rPr>
              <a:t> 600 github-ec2.pem</a:t>
            </a:r>
            <a:endParaRPr lang="nl" sz="1100"/>
          </a:p>
          <a:p>
            <a:pPr>
              <a:lnSpc>
                <a:spcPct val="114999"/>
              </a:lnSpc>
              <a:buNone/>
            </a:pPr>
            <a:r>
              <a:rPr lang="nl" sz="1100" dirty="0">
                <a:solidFill>
                  <a:srgbClr val="CE9178"/>
                </a:solidFill>
              </a:rPr>
              <a:t> </a:t>
            </a:r>
            <a:r>
              <a:rPr lang="nl" sz="1100" dirty="0" err="1">
                <a:solidFill>
                  <a:srgbClr val="CE9178"/>
                </a:solidFill>
              </a:rPr>
              <a:t>ssh</a:t>
            </a:r>
            <a:r>
              <a:rPr lang="nl" sz="1100" dirty="0">
                <a:solidFill>
                  <a:srgbClr val="CE9178"/>
                </a:solidFill>
              </a:rPr>
              <a:t> -o </a:t>
            </a:r>
            <a:r>
              <a:rPr lang="nl" sz="1100" dirty="0" err="1">
                <a:solidFill>
                  <a:srgbClr val="CE9178"/>
                </a:solidFill>
              </a:rPr>
              <a:t>StrictHostKeyChecking</a:t>
            </a:r>
            <a:r>
              <a:rPr lang="nl" sz="1100" dirty="0">
                <a:solidFill>
                  <a:srgbClr val="CE9178"/>
                </a:solidFill>
              </a:rPr>
              <a:t>=no -i github-ec2.pem ${USER}@${HOST} '</a:t>
            </a:r>
            <a:endParaRPr lang="nl" sz="1100"/>
          </a:p>
          <a:p>
            <a:pPr marL="114300" indent="0">
              <a:lnSpc>
                <a:spcPct val="114999"/>
              </a:lnSpc>
              <a:buNone/>
            </a:pPr>
            <a:endParaRPr lang="nl" sz="1600" dirty="0"/>
          </a:p>
          <a:p>
            <a:pPr marL="114300" indent="0">
              <a:lnSpc>
                <a:spcPct val="114999"/>
              </a:lnSpc>
              <a:buNone/>
            </a:pPr>
            <a:endParaRPr lang="nl" sz="1600" dirty="0"/>
          </a:p>
          <a:p>
            <a:pPr marL="114300" indent="0">
              <a:lnSpc>
                <a:spcPct val="114999"/>
              </a:lnSpc>
              <a:buNone/>
            </a:pPr>
            <a:endParaRPr lang="nl" sz="1600" dirty="0"/>
          </a:p>
          <a:p>
            <a:pPr marL="596900" lvl="1" indent="0">
              <a:lnSpc>
                <a:spcPct val="114999"/>
              </a:lnSpc>
              <a:buNone/>
            </a:pPr>
            <a:endParaRPr lang="nl" sz="1200" dirty="0"/>
          </a:p>
          <a:p>
            <a:pPr marL="114300" indent="0">
              <a:lnSpc>
                <a:spcPct val="114999"/>
              </a:lnSpc>
              <a:buNone/>
            </a:pPr>
            <a:endParaRPr lang="nl" sz="1600" dirty="0"/>
          </a:p>
          <a:p>
            <a:pPr marL="0" indent="0">
              <a:lnSpc>
                <a:spcPct val="114999"/>
              </a:lnSpc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0872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97E635-7B43-DAA7-136C-19A814213B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187914-94F2-B1F4-DEDA-95BBC2372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nl" sz="2800" err="1"/>
              <a:t>Github</a:t>
            </a:r>
            <a:r>
              <a:rPr lang="nl" sz="2800"/>
              <a:t> Actions: Secret management</a:t>
            </a:r>
            <a:endParaRPr lang="nl-NL" sz="280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A60BE4-FD8D-68B1-47BB-45CE8848ADAE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132250" y="893100"/>
            <a:ext cx="4069800" cy="3264408"/>
          </a:xfrm>
        </p:spPr>
        <p:txBody>
          <a:bodyPr anchor="t">
            <a:normAutofit/>
          </a:bodyPr>
          <a:lstStyle/>
          <a:p>
            <a:pPr lvl="1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sz="1800" b="0" i="0" u="none" strike="noStrike" cap="none" err="1">
                <a:solidFill>
                  <a:schemeClr val="tx1"/>
                </a:solidFill>
              </a:rPr>
              <a:t>Gebruik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maken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van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ingebouwde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secret store van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Github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 </a:t>
            </a:r>
            <a:endParaRPr lang="nl-NL">
              <a:solidFill>
                <a:schemeClr val="tx1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sz="1800" b="0" i="0" u="none" strike="noStrike" cap="none" err="1">
                <a:solidFill>
                  <a:schemeClr val="tx1"/>
                </a:solidFill>
              </a:rPr>
              <a:t>Kluis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die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onze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gevoelige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data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beschermt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en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injecteert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waar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nodig</a:t>
            </a:r>
            <a:endParaRPr lang="en-US" sz="1800" b="0" i="0" u="none" strike="noStrike" cap="none">
              <a:solidFill>
                <a:schemeClr val="tx1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sz="1800" b="0" i="0" u="none" strike="noStrike" cap="none" dirty="0">
                <a:solidFill>
                  <a:schemeClr val="tx1"/>
                </a:solidFill>
              </a:rPr>
              <a:t>Admin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rechten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op repository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nodig</a:t>
            </a:r>
            <a:endParaRPr lang="en-US" sz="1800" b="0" i="0" u="none" strike="noStrike" cap="none">
              <a:solidFill>
                <a:schemeClr val="tx1"/>
              </a:solidFill>
            </a:endParaRPr>
          </a:p>
        </p:txBody>
      </p:sp>
      <p:pic>
        <p:nvPicPr>
          <p:cNvPr id="5" name="Afbeelding 4" descr="Afbeelding met tekst, schermopname, software, Multimediasoftware&#10;&#10;Door AI gegenereerde inhoud is mogelijk onjuist.">
            <a:extLst>
              <a:ext uri="{FF2B5EF4-FFF2-40B4-BE49-F238E27FC236}">
                <a16:creationId xmlns:a16="http://schemas.microsoft.com/office/drawing/2014/main" id="{453C6744-A76C-8947-635C-6854710FA6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600" r="1" b="1"/>
          <a:stretch>
            <a:fillRect/>
          </a:stretch>
        </p:blipFill>
        <p:spPr>
          <a:xfrm>
            <a:off x="4583050" y="893100"/>
            <a:ext cx="4069800" cy="32644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53305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E7A12E-8225-8E32-B82C-36963ADE3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F1A2326-E4FA-AF80-744E-C620DBB0B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nl" sz="2800" err="1"/>
              <a:t>Github</a:t>
            </a:r>
            <a:r>
              <a:rPr lang="nl" sz="2800"/>
              <a:t> Actions: Secret management</a:t>
            </a:r>
            <a:endParaRPr lang="nl-NL" sz="280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352F67C-B496-B78D-0325-18652EC8BA76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132250" y="893100"/>
            <a:ext cx="4069800" cy="3264408"/>
          </a:xfrm>
        </p:spPr>
        <p:txBody>
          <a:bodyPr anchor="t">
            <a:normAutofit/>
          </a:bodyPr>
          <a:lstStyle/>
          <a:p>
            <a:pPr lvl="1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sz="1800" b="0" i="0" u="none" strike="noStrike" cap="none" err="1">
                <a:solidFill>
                  <a:schemeClr val="tx1"/>
                </a:solidFill>
              </a:rPr>
              <a:t>Gebruik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maken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van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ingebouwde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secret store van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Github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 </a:t>
            </a:r>
            <a:endParaRPr lang="nl-NL">
              <a:solidFill>
                <a:schemeClr val="tx1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sz="1800" b="0" i="0" u="none" strike="noStrike" cap="none" err="1">
                <a:solidFill>
                  <a:schemeClr val="tx1"/>
                </a:solidFill>
              </a:rPr>
              <a:t>Kluis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die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onze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gevoelige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data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beschermt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en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injecteert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waar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nodig</a:t>
            </a:r>
            <a:endParaRPr lang="en-US" sz="1800" b="0" i="0" u="none" strike="noStrike" cap="none" dirty="0">
              <a:solidFill>
                <a:schemeClr val="tx1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sz="1800" b="0" i="0" u="none" strike="noStrike" cap="none" dirty="0">
                <a:solidFill>
                  <a:schemeClr val="tx1"/>
                </a:solidFill>
              </a:rPr>
              <a:t>Admin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rechten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op repository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nodig</a:t>
            </a:r>
            <a:endParaRPr lang="en-US" sz="1800" b="0" i="0" u="none" strike="noStrike" cap="none" dirty="0">
              <a:solidFill>
                <a:schemeClr val="tx1"/>
              </a:solidFill>
            </a:endParaRPr>
          </a:p>
        </p:txBody>
      </p:sp>
      <p:pic>
        <p:nvPicPr>
          <p:cNvPr id="6" name="Afbeelding 5" descr="Afbeelding met tekst, schermopname, Lettertype, software&#10;&#10;Door AI gegenereerde inhoud is mogelijk onjuist.">
            <a:extLst>
              <a:ext uri="{FF2B5EF4-FFF2-40B4-BE49-F238E27FC236}">
                <a16:creationId xmlns:a16="http://schemas.microsoft.com/office/drawing/2014/main" id="{15CD49A0-AF39-0B88-16B4-CA5371D12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3050" y="1020135"/>
            <a:ext cx="4069800" cy="30103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69342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94CBC1-C62F-05AE-70EC-680369192C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711DA9A-7899-BA64-A0F8-5C075027E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nl" sz="2800" err="1"/>
              <a:t>Github</a:t>
            </a:r>
            <a:r>
              <a:rPr lang="nl" sz="2800"/>
              <a:t> Actions: Secret management</a:t>
            </a:r>
            <a:endParaRPr lang="nl-NL" sz="280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1D7DC4-896A-B614-6374-7F355B21ACD5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132250" y="893100"/>
            <a:ext cx="4069800" cy="3264408"/>
          </a:xfrm>
        </p:spPr>
        <p:txBody>
          <a:bodyPr anchor="t">
            <a:normAutofit/>
          </a:bodyPr>
          <a:lstStyle/>
          <a:p>
            <a:pPr lvl="1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sz="1800" dirty="0">
                <a:solidFill>
                  <a:schemeClr val="tx1"/>
                </a:solidFill>
              </a:rPr>
              <a:t>In </a:t>
            </a:r>
            <a:r>
              <a:rPr lang="en-US" sz="1800" dirty="0" err="1">
                <a:solidFill>
                  <a:schemeClr val="tx1"/>
                </a:solidFill>
              </a:rPr>
              <a:t>een</a:t>
            </a:r>
            <a:r>
              <a:rPr lang="en-US" sz="1800" dirty="0">
                <a:solidFill>
                  <a:schemeClr val="tx1"/>
                </a:solidFill>
              </a:rPr>
              <a:t> workflow file </a:t>
            </a:r>
            <a:r>
              <a:rPr lang="en-US" sz="1800" dirty="0" err="1">
                <a:solidFill>
                  <a:schemeClr val="tx1"/>
                </a:solidFill>
              </a:rPr>
              <a:t>zijn</a:t>
            </a:r>
            <a:r>
              <a:rPr lang="en-US" sz="1800" dirty="0">
                <a:solidFill>
                  <a:schemeClr val="tx1"/>
                </a:solidFill>
              </a:rPr>
              <a:t> secrets </a:t>
            </a:r>
            <a:r>
              <a:rPr lang="en-US" sz="1800" dirty="0" err="1">
                <a:solidFill>
                  <a:schemeClr val="tx1"/>
                </a:solidFill>
              </a:rPr>
              <a:t>aanspreekbaar</a:t>
            </a:r>
            <a:r>
              <a:rPr lang="en-US" sz="1800" dirty="0">
                <a:solidFill>
                  <a:schemeClr val="tx1"/>
                </a:solidFill>
              </a:rPr>
              <a:t> via ${{ </a:t>
            </a:r>
            <a:r>
              <a:rPr lang="en-US" sz="1800" dirty="0" err="1">
                <a:solidFill>
                  <a:schemeClr val="tx1"/>
                </a:solidFill>
              </a:rPr>
              <a:t>secrets.NAAMSECRET</a:t>
            </a:r>
            <a:r>
              <a:rPr lang="en-US" sz="1800" dirty="0">
                <a:solidFill>
                  <a:schemeClr val="tx1"/>
                </a:solidFill>
              </a:rPr>
              <a:t> }}</a:t>
            </a:r>
          </a:p>
          <a:p>
            <a:pPr lvl="1">
              <a:lnSpc>
                <a:spcPct val="114999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sz="1800" dirty="0" err="1">
                <a:solidFill>
                  <a:schemeClr val="tx1"/>
                </a:solidFill>
              </a:rPr>
              <a:t>Integratie</a:t>
            </a:r>
            <a:r>
              <a:rPr lang="en-US" sz="1800" dirty="0">
                <a:solidFill>
                  <a:schemeClr val="tx1"/>
                </a:solidFill>
              </a:rPr>
              <a:t> via environment variables</a:t>
            </a:r>
          </a:p>
        </p:txBody>
      </p:sp>
      <p:pic>
        <p:nvPicPr>
          <p:cNvPr id="3" name="Afbeelding 2" descr="Afbeelding met tekst, schermopname, Lettertype&#10;&#10;Door AI gegenereerde inhoud is mogelijk onjuist.">
            <a:extLst>
              <a:ext uri="{FF2B5EF4-FFF2-40B4-BE49-F238E27FC236}">
                <a16:creationId xmlns:a16="http://schemas.microsoft.com/office/drawing/2014/main" id="{097BF878-C710-85F4-410C-DD8E3357D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2360" y="938213"/>
            <a:ext cx="3686175" cy="326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6006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C38FF4-BCF5-1EC3-AC46-0EE5632EC7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E7B1294-DDEB-EFF5-99CD-20DD606AA0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CI is niet zwart wit: </a:t>
            </a:r>
          </a:p>
          <a:p>
            <a:pPr lvl="1">
              <a:lnSpc>
                <a:spcPct val="114999"/>
              </a:lnSpc>
            </a:pPr>
            <a:r>
              <a:rPr lang="nl-NL" dirty="0"/>
              <a:t>Elke technologiestack heeft zijn eigen stappen en </a:t>
            </a:r>
            <a:r>
              <a:rPr lang="nl-NL" err="1"/>
              <a:t>tooling</a:t>
            </a:r>
            <a:endParaRPr lang="nl-NL" dirty="0"/>
          </a:p>
          <a:p>
            <a:pPr lvl="1">
              <a:lnSpc>
                <a:spcPct val="114999"/>
              </a:lnSpc>
            </a:pPr>
            <a:r>
              <a:rPr lang="nl-NL" dirty="0"/>
              <a:t>Elk bedrijf hecht meer of minder waarde aan bepaalde stappen</a:t>
            </a:r>
          </a:p>
          <a:p>
            <a:pPr lvl="1">
              <a:lnSpc>
                <a:spcPct val="114999"/>
              </a:lnSpc>
            </a:pPr>
            <a:r>
              <a:rPr lang="nl-NL" dirty="0"/>
              <a:t>Doel blijft hetzelfde: hoge </a:t>
            </a:r>
            <a:r>
              <a:rPr lang="nl-NL" err="1"/>
              <a:t>velocity</a:t>
            </a:r>
            <a:r>
              <a:rPr lang="nl-NL" dirty="0"/>
              <a:t> &amp; snelle/eenvoudige </a:t>
            </a:r>
            <a:r>
              <a:rPr lang="nl-NL" err="1"/>
              <a:t>deployments</a:t>
            </a:r>
            <a:endParaRPr lang="nl-NL"/>
          </a:p>
          <a:p>
            <a:pPr>
              <a:lnSpc>
                <a:spcPct val="114999"/>
              </a:lnSpc>
            </a:pPr>
            <a:r>
              <a:rPr lang="nl-NL" dirty="0"/>
              <a:t>Niet nodig om het wiel opnieuw uit te vinden</a:t>
            </a:r>
          </a:p>
          <a:p>
            <a:pPr lvl="1">
              <a:lnSpc>
                <a:spcPct val="114999"/>
              </a:lnSpc>
            </a:pPr>
            <a:r>
              <a:rPr lang="nl-NL" dirty="0"/>
              <a:t>Maak gebruik van de </a:t>
            </a:r>
            <a:r>
              <a:rPr lang="nl-NL" dirty="0" err="1"/>
              <a:t>Github</a:t>
            </a:r>
            <a:r>
              <a:rPr lang="nl-NL" dirty="0"/>
              <a:t> actions </a:t>
            </a:r>
            <a:r>
              <a:rPr lang="nl-NL" dirty="0" err="1"/>
              <a:t>marketplace</a:t>
            </a:r>
            <a:endParaRPr lang="nl-NL" dirty="0"/>
          </a:p>
          <a:p>
            <a:pPr lvl="1">
              <a:lnSpc>
                <a:spcPct val="114999"/>
              </a:lnSpc>
            </a:pPr>
            <a:r>
              <a:rPr lang="nl-NL" dirty="0"/>
              <a:t>Online veel voorbeelden &amp; praktische cases te vinden voor populaire technologiestacks zoals Java, .NET, </a:t>
            </a:r>
            <a:r>
              <a:rPr lang="nl-NL" dirty="0" err="1"/>
              <a:t>NodeJS</a:t>
            </a:r>
            <a:r>
              <a:rPr lang="nl-NL" dirty="0"/>
              <a:t>, Python, </a:t>
            </a:r>
            <a:r>
              <a:rPr lang="nl-NL" dirty="0" err="1"/>
              <a:t>React</a:t>
            </a:r>
            <a:r>
              <a:rPr lang="nl-NL" dirty="0"/>
              <a:t>, </a:t>
            </a:r>
            <a:r>
              <a:rPr lang="nl-NL" dirty="0" err="1"/>
              <a:t>Angular</a:t>
            </a:r>
            <a:r>
              <a:rPr lang="nl-NL" dirty="0"/>
              <a:t>, Vue, ...</a:t>
            </a:r>
          </a:p>
          <a:p>
            <a:pPr lvl="1">
              <a:lnSpc>
                <a:spcPct val="114999"/>
              </a:lnSpc>
            </a:pPr>
            <a:endParaRPr lang="nl-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02DB0B-43B6-4C1A-3074-C24E044ED06C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B72A7D-1E9B-5208-B9B1-E764CEB1C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" dirty="0" err="1"/>
              <a:t>Github</a:t>
            </a:r>
            <a:r>
              <a:rPr lang="nl" dirty="0"/>
              <a:t> Actions: </a:t>
            </a:r>
            <a:r>
              <a:rPr lang="nl" dirty="0" err="1"/>
              <a:t>Continious</a:t>
            </a:r>
            <a:r>
              <a:rPr lang="nl" dirty="0"/>
              <a:t> </a:t>
            </a:r>
            <a:r>
              <a:rPr lang="nl" dirty="0" err="1"/>
              <a:t>integration</a:t>
            </a:r>
          </a:p>
          <a:p>
            <a:endParaRPr lang="nl-NL" dirty="0"/>
          </a:p>
        </p:txBody>
      </p:sp>
      <p:pic>
        <p:nvPicPr>
          <p:cNvPr id="5" name="Afbeelding 4" descr="Afbeelding met tekst, schermopname, Lettertype, lijn&#10;&#10;Door AI gegenereerde inhoud is mogelijk onjuist.">
            <a:extLst>
              <a:ext uri="{FF2B5EF4-FFF2-40B4-BE49-F238E27FC236}">
                <a16:creationId xmlns:a16="http://schemas.microsoft.com/office/drawing/2014/main" id="{29FC58E2-257E-B7FC-5D76-768893ADE9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3994" y="4332118"/>
            <a:ext cx="4921559" cy="807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68583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7334B5-0ACD-180B-9AFE-68606D87CF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CFDCE0-8784-4C7B-E8A9-1C6977B29D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Vaak gebruiken we tools om 3rd party packages &amp; modules te installeren:</a:t>
            </a:r>
          </a:p>
          <a:p>
            <a:pPr lvl="1">
              <a:lnSpc>
                <a:spcPct val="114999"/>
              </a:lnSpc>
              <a:buSzPts val="1800"/>
            </a:pPr>
            <a:r>
              <a:rPr lang="nl-NL" dirty="0" err="1"/>
              <a:t>Npm</a:t>
            </a:r>
            <a:r>
              <a:rPr lang="nl-NL" dirty="0"/>
              <a:t> voor </a:t>
            </a:r>
            <a:r>
              <a:rPr lang="nl-NL" dirty="0" err="1"/>
              <a:t>NodeJS</a:t>
            </a:r>
          </a:p>
          <a:p>
            <a:pPr lvl="1">
              <a:lnSpc>
                <a:spcPct val="114999"/>
              </a:lnSpc>
              <a:buSzPts val="1800"/>
            </a:pPr>
            <a:r>
              <a:rPr lang="nl-NL" dirty="0"/>
              <a:t>Pip voor Python</a:t>
            </a:r>
          </a:p>
          <a:p>
            <a:pPr lvl="1">
              <a:lnSpc>
                <a:spcPct val="114999"/>
              </a:lnSpc>
              <a:buSzPts val="1800"/>
            </a:pPr>
            <a:r>
              <a:rPr lang="nl-NL" dirty="0"/>
              <a:t>Composer voor PHP</a:t>
            </a:r>
          </a:p>
          <a:p>
            <a:pPr lvl="1">
              <a:lnSpc>
                <a:spcPct val="114999"/>
              </a:lnSpc>
              <a:buSzPts val="1800"/>
            </a:pPr>
            <a:r>
              <a:rPr lang="nl-NL" dirty="0"/>
              <a:t>…</a:t>
            </a:r>
          </a:p>
          <a:p>
            <a:pPr>
              <a:lnSpc>
                <a:spcPct val="114999"/>
              </a:lnSpc>
            </a:pPr>
            <a:r>
              <a:rPr lang="nl-NL" dirty="0"/>
              <a:t>Gebruik Marketplace </a:t>
            </a:r>
            <a:r>
              <a:rPr lang="nl-NL" dirty="0" err="1"/>
              <a:t>plugins</a:t>
            </a:r>
            <a:r>
              <a:rPr lang="nl-NL" dirty="0"/>
              <a:t> voor integratie van deze tools waar mogelijk!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EAEB24-286E-CF5D-9102-26E9874E3D7E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9F455A9-5C4A-E2DD-E3B5-8D29ECC66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" dirty="0" err="1"/>
              <a:t>Github</a:t>
            </a:r>
            <a:r>
              <a:rPr lang="nl" dirty="0"/>
              <a:t> Actions: pipeline – </a:t>
            </a:r>
            <a:r>
              <a:rPr lang="nl" dirty="0" err="1"/>
              <a:t>Installing</a:t>
            </a:r>
            <a:r>
              <a:rPr lang="nl" dirty="0"/>
              <a:t> </a:t>
            </a:r>
            <a:r>
              <a:rPr lang="nl" dirty="0" err="1"/>
              <a:t>dev</a:t>
            </a:r>
            <a:r>
              <a:rPr lang="nl" dirty="0"/>
              <a:t> </a:t>
            </a:r>
            <a:r>
              <a:rPr lang="nl" dirty="0" err="1"/>
              <a:t>dependencies</a:t>
            </a:r>
            <a:r>
              <a:rPr lang="nl" dirty="0"/>
              <a:t> 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574308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026F22-A5C0-4CA0-FB8F-FA36CE7582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F0950B2-5630-3528-E721-2A831D782B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4999"/>
              </a:lnSpc>
            </a:pPr>
            <a:r>
              <a:rPr lang="nl-NL" dirty="0" err="1"/>
              <a:t>NodeJS</a:t>
            </a:r>
            <a:r>
              <a:rPr lang="nl-NL" dirty="0"/>
              <a:t> voorbeeld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01D1E5-8C35-CAF5-5703-D89120301DB3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CEFF7D0-8A55-F397-D73A-9129A5559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" dirty="0" err="1"/>
              <a:t>Github</a:t>
            </a:r>
            <a:r>
              <a:rPr lang="nl" dirty="0"/>
              <a:t> Actions: pipeline – </a:t>
            </a:r>
            <a:r>
              <a:rPr lang="nl" dirty="0" err="1"/>
              <a:t>Installing</a:t>
            </a:r>
            <a:r>
              <a:rPr lang="nl" dirty="0"/>
              <a:t> </a:t>
            </a:r>
            <a:r>
              <a:rPr lang="nl" dirty="0" err="1"/>
              <a:t>dev</a:t>
            </a:r>
            <a:r>
              <a:rPr lang="nl" dirty="0"/>
              <a:t> </a:t>
            </a:r>
            <a:r>
              <a:rPr lang="nl" dirty="0" err="1"/>
              <a:t>dependencies</a:t>
            </a:r>
            <a:r>
              <a:rPr lang="nl" dirty="0"/>
              <a:t> </a:t>
            </a:r>
          </a:p>
          <a:p>
            <a:endParaRPr lang="nl-NL" dirty="0"/>
          </a:p>
        </p:txBody>
      </p:sp>
      <p:pic>
        <p:nvPicPr>
          <p:cNvPr id="5" name="Afbeelding 4" descr="Afbeelding met tekst, schermopname, Lettertype&#10;&#10;Door AI gegenereerde inhoud is mogelijk onjuist.">
            <a:extLst>
              <a:ext uri="{FF2B5EF4-FFF2-40B4-BE49-F238E27FC236}">
                <a16:creationId xmlns:a16="http://schemas.microsoft.com/office/drawing/2014/main" id="{776F8ACD-935D-39A7-82F4-7A831EA132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297" y="1696272"/>
            <a:ext cx="2867025" cy="2657475"/>
          </a:xfrm>
          <a:prstGeom prst="rect">
            <a:avLst/>
          </a:prstGeom>
        </p:spPr>
      </p:pic>
      <p:pic>
        <p:nvPicPr>
          <p:cNvPr id="6" name="Afbeelding 5" descr="Afbeelding met tekst, schermopname, Lettertype, software&#10;&#10;Door AI gegenereerde inhoud is mogelijk onjuist.">
            <a:extLst>
              <a:ext uri="{FF2B5EF4-FFF2-40B4-BE49-F238E27FC236}">
                <a16:creationId xmlns:a16="http://schemas.microsoft.com/office/drawing/2014/main" id="{AC949A48-049C-EEC4-8B5E-535269B87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291" y="1979753"/>
            <a:ext cx="3990975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7030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FC845F-0EAB-8A61-0E68-11E97F719B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sz="2400" dirty="0"/>
              <a:t>Hangt af van de testrunner van de applicatie</a:t>
            </a:r>
          </a:p>
          <a:p>
            <a:pPr lvl="1" indent="-393700">
              <a:lnSpc>
                <a:spcPct val="150000"/>
              </a:lnSpc>
              <a:spcBef>
                <a:spcPts val="0"/>
              </a:spcBef>
              <a:buFont typeface="Arial,Sans-Serif"/>
            </a:pPr>
            <a:r>
              <a:rPr lang="nl" sz="2400" dirty="0"/>
              <a:t>Java =&gt; </a:t>
            </a:r>
            <a:r>
              <a:rPr lang="nl" sz="2400" dirty="0" err="1"/>
              <a:t>JUnit</a:t>
            </a:r>
            <a:endParaRPr lang="en-US" sz="2400" dirty="0" err="1">
              <a:solidFill>
                <a:srgbClr val="000000"/>
              </a:solidFill>
            </a:endParaRPr>
          </a:p>
          <a:p>
            <a:pPr lvl="1" indent="-393700">
              <a:lnSpc>
                <a:spcPct val="150000"/>
              </a:lnSpc>
              <a:spcBef>
                <a:spcPts val="0"/>
              </a:spcBef>
              <a:buFont typeface="Arial,Sans-Serif"/>
            </a:pPr>
            <a:r>
              <a:rPr lang="nl" sz="2400" dirty="0" err="1"/>
              <a:t>NodeJS</a:t>
            </a:r>
            <a:r>
              <a:rPr lang="nl" sz="2400" dirty="0"/>
              <a:t> =&gt; </a:t>
            </a:r>
            <a:r>
              <a:rPr lang="nl" sz="2400" dirty="0" err="1"/>
              <a:t>Jest</a:t>
            </a:r>
            <a:endParaRPr lang="en-US" sz="2400" dirty="0" err="1">
              <a:solidFill>
                <a:srgbClr val="000000"/>
              </a:solidFill>
            </a:endParaRPr>
          </a:p>
          <a:p>
            <a:pPr indent="-393700">
              <a:lnSpc>
                <a:spcPct val="150000"/>
              </a:lnSpc>
              <a:spcBef>
                <a:spcPts val="0"/>
              </a:spcBef>
              <a:buSzPts val="1400"/>
            </a:pPr>
            <a:r>
              <a:rPr lang="nl" sz="2400" dirty="0"/>
              <a:t>Vaak integratie vanuit andere talen naar </a:t>
            </a:r>
            <a:r>
              <a:rPr lang="nl" sz="2400" err="1"/>
              <a:t>JUnit</a:t>
            </a:r>
            <a:endParaRPr lang="en-US" sz="2400">
              <a:solidFill>
                <a:srgbClr val="000000"/>
              </a:solidFill>
            </a:endParaRPr>
          </a:p>
          <a:p>
            <a:pPr indent="-393700">
              <a:lnSpc>
                <a:spcPct val="150000"/>
              </a:lnSpc>
            </a:pPr>
            <a:r>
              <a:rPr lang="nl" sz="2400" dirty="0"/>
              <a:t>Testrunners hebben verschillende export mogelijkheden voor rapportering</a:t>
            </a:r>
          </a:p>
          <a:p>
            <a:pPr lvl="1">
              <a:lnSpc>
                <a:spcPct val="114999"/>
              </a:lnSpc>
            </a:pPr>
            <a:endParaRPr lang="nl-NL" sz="2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E3FF02-1AA9-684D-91F9-8FE28E3F21CC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D5A8B37-3F04-2970-820E-788EA1686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"/>
              <a:t>Github Actions: pipeline - Unit testing</a:t>
            </a:r>
            <a:endParaRPr lang="nl-NL" b="0">
              <a:solidFill>
                <a:srgbClr val="000000"/>
              </a:solidFill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5310011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37CE5A-2A9E-24C5-0299-0991B0DBF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19B0A6C-A225-776B-87AB-ABA3546F34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4999"/>
              </a:lnSpc>
            </a:pPr>
            <a:r>
              <a:rPr lang="nl-NL" sz="2400" dirty="0"/>
              <a:t>Testen runnen a.d.h.v. </a:t>
            </a:r>
            <a:r>
              <a:rPr lang="nl-NL" sz="2400" dirty="0" err="1"/>
              <a:t>testunner</a:t>
            </a:r>
          </a:p>
          <a:p>
            <a:pPr>
              <a:lnSpc>
                <a:spcPct val="114999"/>
              </a:lnSpc>
              <a:buSzPts val="1800"/>
            </a:pPr>
            <a:r>
              <a:rPr lang="nl-NL" sz="2400" dirty="0"/>
              <a:t>Default output in console</a:t>
            </a:r>
          </a:p>
          <a:p>
            <a:pPr lvl="1">
              <a:lnSpc>
                <a:spcPct val="114999"/>
              </a:lnSpc>
              <a:buSzPts val="1800"/>
            </a:pPr>
            <a:r>
              <a:rPr lang="nl-NL" sz="2000" dirty="0"/>
              <a:t>Minder overzichtelijk</a:t>
            </a:r>
          </a:p>
          <a:p>
            <a:pPr lvl="1">
              <a:lnSpc>
                <a:spcPct val="114999"/>
              </a:lnSpc>
            </a:pPr>
            <a:endParaRPr lang="nl-NL" sz="2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C7FCAE-376A-4D19-AA38-FBCEC74D6F17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B349BFF-84F8-0532-49FF-72684B102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"/>
              <a:t>Github Actions: pipeline - Unit testing</a:t>
            </a:r>
            <a:endParaRPr lang="nl-NL" b="0">
              <a:solidFill>
                <a:srgbClr val="000000"/>
              </a:solidFill>
            </a:endParaRPr>
          </a:p>
          <a:p>
            <a:endParaRPr lang="nl-NL" dirty="0"/>
          </a:p>
        </p:txBody>
      </p:sp>
      <p:pic>
        <p:nvPicPr>
          <p:cNvPr id="5" name="Afbeelding 4" descr="Afbeelding met tekst, schermopname, Lettertype&#10;&#10;Door AI gegenereerde inhoud is mogelijk onjuist.">
            <a:extLst>
              <a:ext uri="{FF2B5EF4-FFF2-40B4-BE49-F238E27FC236}">
                <a16:creationId xmlns:a16="http://schemas.microsoft.com/office/drawing/2014/main" id="{AB995858-9EA4-6644-1DEE-5BFC30986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313" y="1211430"/>
            <a:ext cx="2085975" cy="1914525"/>
          </a:xfrm>
          <a:prstGeom prst="rect">
            <a:avLst/>
          </a:prstGeom>
        </p:spPr>
      </p:pic>
      <p:pic>
        <p:nvPicPr>
          <p:cNvPr id="6" name="Afbeelding 5" descr="Afbeelding met tekst, schermopname, software, scherm&#10;&#10;Door AI gegenereerde inhoud is mogelijk onjuist.">
            <a:extLst>
              <a:ext uri="{FF2B5EF4-FFF2-40B4-BE49-F238E27FC236}">
                <a16:creationId xmlns:a16="http://schemas.microsoft.com/office/drawing/2014/main" id="{DB58BF6E-4289-82E5-D659-00B67798D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111" y="2732893"/>
            <a:ext cx="3980702" cy="2301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2893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8BEFE6-A6D1-044F-3412-76404F1B43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FF3744-7A8B-98BE-3100-513CEE639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nl" sz="2600"/>
              <a:t>Github Actions: pipeline - Unit testing</a:t>
            </a:r>
            <a:endParaRPr lang="nl-NL" sz="2600" b="0"/>
          </a:p>
          <a:p>
            <a:pPr>
              <a:lnSpc>
                <a:spcPct val="90000"/>
              </a:lnSpc>
            </a:pPr>
            <a:endParaRPr lang="nl-NL" sz="260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370B25-680D-5B79-C743-0926988B7933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132250" y="893100"/>
            <a:ext cx="4771515" cy="3264408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  <a:buClr>
                <a:srgbClr val="000000"/>
              </a:buClr>
            </a:pPr>
            <a:r>
              <a:rPr lang="en-US" b="0" i="0" u="none" strike="noStrike" cap="none" err="1">
                <a:solidFill>
                  <a:schemeClr val="tx1"/>
                </a:solidFill>
              </a:rPr>
              <a:t>Rapportering</a:t>
            </a:r>
            <a:r>
              <a:rPr lang="en-US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b="0" i="0" u="none" strike="noStrike" cap="none" err="1">
                <a:solidFill>
                  <a:schemeClr val="tx1"/>
                </a:solidFill>
              </a:rPr>
              <a:t>uit</a:t>
            </a:r>
            <a:r>
              <a:rPr lang="en-US" b="0" i="0" u="none" strike="noStrike" cap="none" dirty="0">
                <a:solidFill>
                  <a:schemeClr val="tx1"/>
                </a:solidFill>
              </a:rPr>
              <a:t> de console </a:t>
            </a:r>
            <a:r>
              <a:rPr lang="en-US" b="0" i="0" u="none" strike="noStrike" cap="none" err="1">
                <a:solidFill>
                  <a:schemeClr val="tx1"/>
                </a:solidFill>
              </a:rPr>
              <a:t>trekken</a:t>
            </a:r>
            <a:r>
              <a:rPr lang="en-US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b="0" i="0" u="none" strike="noStrike" cap="none" err="1">
                <a:solidFill>
                  <a:schemeClr val="tx1"/>
                </a:solidFill>
              </a:rPr>
              <a:t>a.d.h.v</a:t>
            </a:r>
            <a:r>
              <a:rPr lang="en-US" b="0" i="0" u="none" strike="noStrike" cap="none" dirty="0">
                <a:solidFill>
                  <a:schemeClr val="tx1"/>
                </a:solidFill>
              </a:rPr>
              <a:t>. </a:t>
            </a:r>
            <a:r>
              <a:rPr lang="en-US" b="0" i="0" u="none" strike="noStrike" cap="none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test-reporter</a:t>
            </a:r>
            <a:endParaRPr lang="en-US" b="0" i="0" u="none" strike="noStrike" cap="none" dirty="0">
              <a:solidFill>
                <a:srgbClr val="0070C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800"/>
            </a:pPr>
            <a:r>
              <a:rPr lang="en-US" sz="1800" b="0" i="0" u="none" strike="noStrike" cap="none" err="1">
                <a:solidFill>
                  <a:schemeClr val="tx1"/>
                </a:solidFill>
              </a:rPr>
              <a:t>Integratie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met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Github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UI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800"/>
            </a:pPr>
            <a:r>
              <a:rPr lang="en-US" sz="1800" b="0" i="0" u="none" strike="noStrike" cap="none" dirty="0">
                <a:solidFill>
                  <a:schemeClr val="tx1"/>
                </a:solidFill>
              </a:rPr>
              <a:t>Link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aan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build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poging</a:t>
            </a:r>
            <a:endParaRPr lang="en-US" sz="1800" b="0" i="0" u="none" strike="noStrike" cap="none">
              <a:solidFill>
                <a:schemeClr val="tx1"/>
              </a:solidFill>
            </a:endParaRPr>
          </a:p>
        </p:txBody>
      </p:sp>
      <p:pic>
        <p:nvPicPr>
          <p:cNvPr id="5" name="Afbeelding 4" descr="Afbeelding met tekst, schermopname, software, Multimediasoftware&#10;&#10;Door AI gegenereerde inhoud is mogelijk onjuist.">
            <a:extLst>
              <a:ext uri="{FF2B5EF4-FFF2-40B4-BE49-F238E27FC236}">
                <a16:creationId xmlns:a16="http://schemas.microsoft.com/office/drawing/2014/main" id="{52F754F0-6FB9-EDF7-2EF0-C146CD41C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4310" y="893100"/>
            <a:ext cx="3822185" cy="389378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53043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solidFill>
                  <a:srgbClr val="4A556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</a:t>
            </a:r>
            <a:r>
              <a:rPr lang="nl" sz="1200" b="1" i="1">
                <a:solidFill>
                  <a:srgbClr val="4A556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continuous delivery (CD) pipeline</a:t>
            </a:r>
            <a:r>
              <a:rPr lang="nl" sz="1200" b="1">
                <a:solidFill>
                  <a:srgbClr val="4A556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nl" sz="1200">
                <a:solidFill>
                  <a:srgbClr val="4A556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is an automated expression of your process for getting software from version control right through to your users and customers. </a:t>
            </a:r>
            <a:endParaRPr sz="1200">
              <a:solidFill>
                <a:srgbClr val="4A556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A556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A556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A556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A556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A556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A556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A556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A556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A556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A556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A556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A556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A556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solidFill>
                  <a:srgbClr val="4A556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Every change to your software (committed in source control) goes through a complex process on its way to being released. This process involves building the software in a reliable and repeatable manner, as well as progressing the built software (called a "build") through multiple stages of testing and deployment.</a:t>
            </a:r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691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Recap: CI/CD pipeline</a:t>
            </a:r>
            <a:endParaRPr/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250" y="1632688"/>
            <a:ext cx="6667500" cy="284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17813" y="445013"/>
            <a:ext cx="1514475" cy="65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0A5F8A-EB29-4917-1609-987E19EFF0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B70FF8-CA89-A6D2-D74F-05130CC52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nl" sz="2600"/>
              <a:t>Github Actions: pipeline - Unit testing</a:t>
            </a:r>
            <a:endParaRPr lang="nl-NL" sz="2600" b="0"/>
          </a:p>
          <a:p>
            <a:pPr>
              <a:lnSpc>
                <a:spcPct val="90000"/>
              </a:lnSpc>
            </a:pPr>
            <a:endParaRPr lang="nl-NL" sz="260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4FB9A69-B116-AF4D-B853-65C569FB7E0E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132250" y="893100"/>
            <a:ext cx="4771515" cy="3264408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  <a:buClr>
                <a:srgbClr val="000000"/>
              </a:buClr>
            </a:pPr>
            <a:r>
              <a:rPr lang="en-US" b="0" i="0" u="none" strike="noStrike" cap="none" err="1">
                <a:solidFill>
                  <a:schemeClr val="tx1"/>
                </a:solidFill>
              </a:rPr>
              <a:t>Rapportering</a:t>
            </a:r>
            <a:r>
              <a:rPr lang="en-US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b="0" i="0" u="none" strike="noStrike" cap="none" err="1">
                <a:solidFill>
                  <a:schemeClr val="tx1"/>
                </a:solidFill>
              </a:rPr>
              <a:t>uit</a:t>
            </a:r>
            <a:r>
              <a:rPr lang="en-US" b="0" i="0" u="none" strike="noStrike" cap="none" dirty="0">
                <a:solidFill>
                  <a:schemeClr val="tx1"/>
                </a:solidFill>
              </a:rPr>
              <a:t> de console </a:t>
            </a:r>
            <a:r>
              <a:rPr lang="en-US" b="0" i="0" u="none" strike="noStrike" cap="none" err="1">
                <a:solidFill>
                  <a:schemeClr val="tx1"/>
                </a:solidFill>
              </a:rPr>
              <a:t>trekken</a:t>
            </a:r>
            <a:r>
              <a:rPr lang="en-US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b="0" i="0" u="none" strike="noStrike" cap="none" err="1">
                <a:solidFill>
                  <a:schemeClr val="tx1"/>
                </a:solidFill>
              </a:rPr>
              <a:t>a.d.h.v</a:t>
            </a:r>
            <a:r>
              <a:rPr lang="en-US" b="0" i="0" u="none" strike="noStrike" cap="none" dirty="0">
                <a:solidFill>
                  <a:schemeClr val="tx1"/>
                </a:solidFill>
              </a:rPr>
              <a:t>. </a:t>
            </a:r>
            <a:r>
              <a:rPr lang="en-US" b="0" i="0" u="none" strike="noStrike" cap="none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test-reporter</a:t>
            </a:r>
            <a:endParaRPr lang="en-US" b="0" i="0" u="none" strike="noStrike" cap="none" dirty="0">
              <a:solidFill>
                <a:srgbClr val="0070C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800"/>
            </a:pPr>
            <a:r>
              <a:rPr lang="en-US" sz="1800" b="0" i="0" u="none" strike="noStrike" cap="none" err="1">
                <a:solidFill>
                  <a:schemeClr val="tx1"/>
                </a:solidFill>
              </a:rPr>
              <a:t>Integratie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met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Github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UI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800"/>
            </a:pPr>
            <a:r>
              <a:rPr lang="en-US" sz="1800" b="0" i="0" u="none" strike="noStrike" cap="none" dirty="0">
                <a:solidFill>
                  <a:schemeClr val="tx1"/>
                </a:solidFill>
              </a:rPr>
              <a:t>Link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aan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build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poging</a:t>
            </a:r>
            <a:endParaRPr lang="en-US" sz="1800" b="0" i="0" u="none" strike="noStrike" cap="none">
              <a:solidFill>
                <a:schemeClr val="tx1"/>
              </a:solidFill>
            </a:endParaRPr>
          </a:p>
        </p:txBody>
      </p:sp>
      <p:pic>
        <p:nvPicPr>
          <p:cNvPr id="3" name="Afbeelding 2" descr="Afbeelding met tekst, schermopname, Lettertype&#10;&#10;Door AI gegenereerde inhoud is mogelijk onjuist.">
            <a:extLst>
              <a:ext uri="{FF2B5EF4-FFF2-40B4-BE49-F238E27FC236}">
                <a16:creationId xmlns:a16="http://schemas.microsoft.com/office/drawing/2014/main" id="{A3CE3192-23ED-D8DF-B0FB-93E9873C6E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7846" y="1113257"/>
            <a:ext cx="3914775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07742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9C15EB-EA1A-6B09-1524-899B0263FA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215BB90-8014-FCD9-D8CF-E3E2462BB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nl" sz="2600"/>
              <a:t>Github Actions: pipeline - Unit testing</a:t>
            </a:r>
            <a:endParaRPr lang="nl-NL" sz="2600" b="0"/>
          </a:p>
          <a:p>
            <a:pPr>
              <a:lnSpc>
                <a:spcPct val="90000"/>
              </a:lnSpc>
            </a:pPr>
            <a:endParaRPr lang="nl-NL" sz="260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A5B98AF-C0B7-915E-490A-53E467B5D918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132250" y="893100"/>
            <a:ext cx="4771515" cy="3264408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  <a:buClr>
                <a:srgbClr val="000000"/>
              </a:buClr>
            </a:pPr>
            <a:r>
              <a:rPr lang="en-US" b="0" i="0" u="none" strike="noStrike" cap="none" err="1">
                <a:solidFill>
                  <a:schemeClr val="tx1"/>
                </a:solidFill>
              </a:rPr>
              <a:t>Rapportering</a:t>
            </a:r>
            <a:r>
              <a:rPr lang="en-US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b="0" i="0" u="none" strike="noStrike" cap="none" err="1">
                <a:solidFill>
                  <a:schemeClr val="tx1"/>
                </a:solidFill>
              </a:rPr>
              <a:t>uit</a:t>
            </a:r>
            <a:r>
              <a:rPr lang="en-US" b="0" i="0" u="none" strike="noStrike" cap="none" dirty="0">
                <a:solidFill>
                  <a:schemeClr val="tx1"/>
                </a:solidFill>
              </a:rPr>
              <a:t> de console </a:t>
            </a:r>
            <a:r>
              <a:rPr lang="en-US" b="0" i="0" u="none" strike="noStrike" cap="none" err="1">
                <a:solidFill>
                  <a:schemeClr val="tx1"/>
                </a:solidFill>
              </a:rPr>
              <a:t>trekken</a:t>
            </a:r>
            <a:r>
              <a:rPr lang="en-US" b="0" i="0" u="none" strike="noStrike" cap="none" dirty="0">
                <a:solidFill>
                  <a:schemeClr val="tx1"/>
                </a:solidFill>
              </a:rPr>
              <a:t> </a:t>
            </a:r>
            <a:r>
              <a:rPr lang="en-US" b="0" i="0" u="none" strike="noStrike" cap="none" err="1">
                <a:solidFill>
                  <a:schemeClr val="tx1"/>
                </a:solidFill>
              </a:rPr>
              <a:t>a.d.h.v</a:t>
            </a:r>
            <a:r>
              <a:rPr lang="en-US" b="0" i="0" u="none" strike="noStrike" cap="none" dirty="0">
                <a:solidFill>
                  <a:schemeClr val="tx1"/>
                </a:solidFill>
              </a:rPr>
              <a:t>. </a:t>
            </a:r>
            <a:r>
              <a:rPr lang="en-US" b="0" i="0" u="none" strike="noStrike" cap="none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test-reporter</a:t>
            </a:r>
            <a:endParaRPr lang="en-US" b="0" i="0" u="none" strike="noStrike" cap="none" dirty="0">
              <a:solidFill>
                <a:srgbClr val="0070C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800"/>
            </a:pPr>
            <a:r>
              <a:rPr lang="en-US" sz="1800" b="0" i="0" u="none" strike="noStrike" cap="none" err="1">
                <a:solidFill>
                  <a:schemeClr val="tx1"/>
                </a:solidFill>
              </a:rPr>
              <a:t>Integratie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met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Github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UI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800"/>
            </a:pPr>
            <a:r>
              <a:rPr lang="en-US" sz="1800" b="0" i="0" u="none" strike="noStrike" cap="none" dirty="0">
                <a:solidFill>
                  <a:schemeClr val="tx1"/>
                </a:solidFill>
              </a:rPr>
              <a:t>Link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aan</a:t>
            </a:r>
            <a:r>
              <a:rPr lang="en-US" sz="1800" b="0" i="0" u="none" strike="noStrike" cap="none" dirty="0">
                <a:solidFill>
                  <a:schemeClr val="tx1"/>
                </a:solidFill>
              </a:rPr>
              <a:t> build </a:t>
            </a:r>
            <a:r>
              <a:rPr lang="en-US" sz="1800" b="0" i="0" u="none" strike="noStrike" cap="none" err="1">
                <a:solidFill>
                  <a:schemeClr val="tx1"/>
                </a:solidFill>
              </a:rPr>
              <a:t>poging</a:t>
            </a:r>
            <a:endParaRPr lang="en-US" sz="1800" b="0" i="0" u="none" strike="noStrike" cap="none">
              <a:solidFill>
                <a:schemeClr val="tx1"/>
              </a:solidFill>
            </a:endParaRPr>
          </a:p>
        </p:txBody>
      </p:sp>
      <p:pic>
        <p:nvPicPr>
          <p:cNvPr id="5" name="Afbeelding 4" descr="Afbeelding met tekst, schermopname, software, Multimediasoftware&#10;&#10;Door AI gegenereerde inhoud is mogelijk onjuist.">
            <a:extLst>
              <a:ext uri="{FF2B5EF4-FFF2-40B4-BE49-F238E27FC236}">
                <a16:creationId xmlns:a16="http://schemas.microsoft.com/office/drawing/2014/main" id="{2356C48C-27EB-F477-F8A0-FB2D78545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4310" y="893100"/>
            <a:ext cx="3822185" cy="389378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5997395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0"/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691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40"/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Jenkins - pipeline - Artifacts</a:t>
            </a:r>
            <a:endParaRPr/>
          </a:p>
        </p:txBody>
      </p:sp>
      <p:sp>
        <p:nvSpPr>
          <p:cNvPr id="307" name="Google Shape;307;p40"/>
          <p:cNvSpPr txBox="1"/>
          <p:nvPr/>
        </p:nvSpPr>
        <p:spPr>
          <a:xfrm>
            <a:off x="1888000" y="1288075"/>
            <a:ext cx="5081700" cy="5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9" name="Google Shape;309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17813" y="445013"/>
            <a:ext cx="1514475" cy="6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0498D8E5-B7EB-346A-F365-A77E54D1C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nl-NL" dirty="0"/>
              <a:t>Na het uitvoeren van je workflow run wordt alle data verwijderd</a:t>
            </a:r>
          </a:p>
          <a:p>
            <a:pPr>
              <a:lnSpc>
                <a:spcPct val="114999"/>
              </a:lnSpc>
            </a:pPr>
            <a:r>
              <a:rPr lang="nl-NL" dirty="0" err="1"/>
              <a:t>Artifacts</a:t>
            </a:r>
            <a:r>
              <a:rPr lang="nl-NL" dirty="0"/>
              <a:t> zijn bestanden die je wil bewaren na het uitvoeren van je workflow run</a:t>
            </a:r>
          </a:p>
          <a:p>
            <a:pPr lvl="1">
              <a:lnSpc>
                <a:spcPct val="114999"/>
              </a:lnSpc>
              <a:buSzPts val="1800"/>
            </a:pPr>
            <a:r>
              <a:rPr lang="nl-NL" sz="1800" dirty="0"/>
              <a:t>Uitvoerbare file(s) van je applicatie</a:t>
            </a:r>
          </a:p>
          <a:p>
            <a:pPr lvl="1">
              <a:lnSpc>
                <a:spcPct val="114999"/>
              </a:lnSpc>
            </a:pPr>
            <a:r>
              <a:rPr lang="nl-NL" sz="1800" dirty="0"/>
              <a:t>Logs</a:t>
            </a:r>
          </a:p>
          <a:p>
            <a:pPr lvl="1">
              <a:lnSpc>
                <a:spcPct val="114999"/>
              </a:lnSpc>
            </a:pPr>
            <a:r>
              <a:rPr lang="nl-NL" sz="1800" dirty="0"/>
              <a:t>Test resultaten</a:t>
            </a:r>
          </a:p>
          <a:p>
            <a:pPr lvl="1">
              <a:lnSpc>
                <a:spcPct val="114999"/>
              </a:lnSpc>
            </a:pPr>
            <a:r>
              <a:rPr lang="nl-NL" sz="1800" dirty="0"/>
              <a:t>Rapporten</a:t>
            </a:r>
          </a:p>
          <a:p>
            <a:pPr>
              <a:lnSpc>
                <a:spcPct val="114999"/>
              </a:lnSpc>
            </a:pPr>
            <a:endParaRPr lang="nl-NL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>
          <a:extLst>
            <a:ext uri="{FF2B5EF4-FFF2-40B4-BE49-F238E27FC236}">
              <a16:creationId xmlns:a16="http://schemas.microsoft.com/office/drawing/2014/main" id="{E3AE05ED-28ED-F56A-EE49-CA95805C8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0">
            <a:extLst>
              <a:ext uri="{FF2B5EF4-FFF2-40B4-BE49-F238E27FC236}">
                <a16:creationId xmlns:a16="http://schemas.microsoft.com/office/drawing/2014/main" id="{B58BA59E-E3DB-EAA7-B4A9-545452331A8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691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40">
            <a:extLst>
              <a:ext uri="{FF2B5EF4-FFF2-40B4-BE49-F238E27FC236}">
                <a16:creationId xmlns:a16="http://schemas.microsoft.com/office/drawing/2014/main" id="{8823777B-D40F-9AF2-F0A4-ADD95FA8FC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Jenkins - pipeline - Artifacts</a:t>
            </a:r>
            <a:endParaRPr/>
          </a:p>
        </p:txBody>
      </p:sp>
      <p:sp>
        <p:nvSpPr>
          <p:cNvPr id="307" name="Google Shape;307;p40">
            <a:extLst>
              <a:ext uri="{FF2B5EF4-FFF2-40B4-BE49-F238E27FC236}">
                <a16:creationId xmlns:a16="http://schemas.microsoft.com/office/drawing/2014/main" id="{2A8F61D8-38C6-BBA2-2340-0C2690141602}"/>
              </a:ext>
            </a:extLst>
          </p:cNvPr>
          <p:cNvSpPr txBox="1"/>
          <p:nvPr/>
        </p:nvSpPr>
        <p:spPr>
          <a:xfrm>
            <a:off x="1888000" y="1288075"/>
            <a:ext cx="5081700" cy="5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9" name="Google Shape;309;p40">
            <a:extLst>
              <a:ext uri="{FF2B5EF4-FFF2-40B4-BE49-F238E27FC236}">
                <a16:creationId xmlns:a16="http://schemas.microsoft.com/office/drawing/2014/main" id="{FD7D8DB5-9A5B-9581-CD4C-20124CB9F25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17813" y="445013"/>
            <a:ext cx="1514475" cy="6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614725F4-A52D-9D19-E3F9-3B155CF85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nl-NL" dirty="0"/>
              <a:t>Na het uitvoeren van je workflow run wordt alle data verwijderd</a:t>
            </a:r>
          </a:p>
          <a:p>
            <a:pPr>
              <a:lnSpc>
                <a:spcPct val="114999"/>
              </a:lnSpc>
            </a:pPr>
            <a:r>
              <a:rPr lang="nl-NL" dirty="0" err="1"/>
              <a:t>Artifacts</a:t>
            </a:r>
            <a:r>
              <a:rPr lang="nl-NL" dirty="0"/>
              <a:t> zijn bestanden die je wil bewaren na het uitvoeren van je workflow run</a:t>
            </a:r>
          </a:p>
          <a:p>
            <a:pPr>
              <a:lnSpc>
                <a:spcPct val="114999"/>
              </a:lnSpc>
              <a:buSzPts val="1800"/>
            </a:pPr>
            <a:endParaRPr lang="nl-NL" sz="1800" dirty="0"/>
          </a:p>
        </p:txBody>
      </p:sp>
      <p:pic>
        <p:nvPicPr>
          <p:cNvPr id="2" name="Afbeelding 1" descr="Afbeelding met tekst, schermopname, Lettertype&#10;&#10;Door AI gegenereerde inhoud is mogelijk onjuist.">
            <a:extLst>
              <a:ext uri="{FF2B5EF4-FFF2-40B4-BE49-F238E27FC236}">
                <a16:creationId xmlns:a16="http://schemas.microsoft.com/office/drawing/2014/main" id="{CF6064BD-38C6-6848-D0B4-4FE44E2F57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903" y="2265805"/>
            <a:ext cx="2514600" cy="1190625"/>
          </a:xfrm>
          <a:prstGeom prst="rect">
            <a:avLst/>
          </a:prstGeom>
        </p:spPr>
      </p:pic>
      <p:pic>
        <p:nvPicPr>
          <p:cNvPr id="3" name="Afbeelding 2" descr="Afbeelding met schermopname, tekst, Multimediasoftware, software&#10;&#10;Door AI gegenereerde inhoud is mogelijk onjuist.">
            <a:extLst>
              <a:ext uri="{FF2B5EF4-FFF2-40B4-BE49-F238E27FC236}">
                <a16:creationId xmlns:a16="http://schemas.microsoft.com/office/drawing/2014/main" id="{30154552-1CB9-B537-7863-16891CF764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699833"/>
            <a:ext cx="9144000" cy="1187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25974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29DB6E-A92B-F304-65D4-2D14494E69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4999"/>
              </a:lnSpc>
            </a:pPr>
            <a:r>
              <a:rPr lang="nl-NL" dirty="0"/>
              <a:t>Feedback over CI workflow kan rechtstreeks geïntegreerd worden in </a:t>
            </a:r>
            <a:r>
              <a:rPr lang="nl-NL" dirty="0" err="1"/>
              <a:t>markdown</a:t>
            </a:r>
            <a:r>
              <a:rPr lang="nl-NL" dirty="0"/>
              <a:t> files van de </a:t>
            </a:r>
            <a:r>
              <a:rPr lang="nl-NL" dirty="0" err="1"/>
              <a:t>repository</a:t>
            </a:r>
            <a:r>
              <a:rPr lang="nl-NL" dirty="0"/>
              <a:t> zoals README.md</a:t>
            </a:r>
          </a:p>
          <a:p>
            <a:pPr marL="114300" indent="0">
              <a:lnSpc>
                <a:spcPct val="114999"/>
              </a:lnSpc>
              <a:buNone/>
            </a:pPr>
            <a:endParaRPr lang="nl-NL" dirty="0"/>
          </a:p>
          <a:p>
            <a:pPr marL="114300" indent="0">
              <a:lnSpc>
                <a:spcPct val="114999"/>
              </a:lnSpc>
              <a:buNone/>
            </a:pPr>
            <a:endParaRPr lang="nl-NL" dirty="0"/>
          </a:p>
          <a:p>
            <a:pPr>
              <a:lnSpc>
                <a:spcPct val="114999"/>
              </a:lnSpc>
            </a:pPr>
            <a:r>
              <a:rPr lang="nl-NL" dirty="0"/>
              <a:t>Voorzien van volgende URL in </a:t>
            </a:r>
            <a:r>
              <a:rPr lang="nl-NL" dirty="0" err="1"/>
              <a:t>markdown</a:t>
            </a:r>
            <a:r>
              <a:rPr lang="nl-NL" dirty="0"/>
              <a:t> file:</a:t>
            </a:r>
          </a:p>
          <a:p>
            <a:pPr>
              <a:lnSpc>
                <a:spcPct val="114999"/>
              </a:lnSpc>
            </a:pPr>
            <a:endParaRPr lang="nl-NL" dirty="0"/>
          </a:p>
          <a:p>
            <a:pPr marL="114300" indent="0">
              <a:lnSpc>
                <a:spcPct val="114999"/>
              </a:lnSpc>
              <a:buNone/>
            </a:pPr>
            <a:r>
              <a:rPr lang="nl-NL" sz="1500" dirty="0"/>
              <a:t>![CI](https://github.com/&lt;OWNER&gt;/&lt;REPO&gt;/actions/workflows/&lt;WORKFLOW_FILE&gt;/badge.svg)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70D900-1DAD-90EE-C756-4686C47B93FF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351D9F6-7577-94D4-1B92-684E0FE25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Extra integraties: </a:t>
            </a:r>
            <a:r>
              <a:rPr lang="nl-NL" dirty="0" err="1"/>
              <a:t>Readme</a:t>
            </a:r>
            <a:r>
              <a:rPr lang="nl-NL" dirty="0"/>
              <a:t> CI information</a:t>
            </a:r>
          </a:p>
        </p:txBody>
      </p:sp>
      <p:pic>
        <p:nvPicPr>
          <p:cNvPr id="5" name="Afbeelding 4" descr="Afbeelding met tekst, Lettertype, schermopname, logo&#10;&#10;Door AI gegenereerde inhoud is mogelijk onjuist.">
            <a:extLst>
              <a:ext uri="{FF2B5EF4-FFF2-40B4-BE49-F238E27FC236}">
                <a16:creationId xmlns:a16="http://schemas.microsoft.com/office/drawing/2014/main" id="{DAE9B705-6D0C-0D19-A837-CEBF77BB0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2614" y="1712812"/>
            <a:ext cx="2466975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20391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F4906E-E296-C3B3-3484-B872E7534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242B141-1D04-D6EF-292F-C226B29ED1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4999"/>
              </a:lnSpc>
            </a:pPr>
            <a:r>
              <a:rPr lang="nl-NL" sz="2000" dirty="0"/>
              <a:t>Vaak worden </a:t>
            </a:r>
            <a:r>
              <a:rPr lang="nl-NL" sz="2000" err="1"/>
              <a:t>artifacts</a:t>
            </a:r>
            <a:r>
              <a:rPr lang="nl-NL" sz="2000" dirty="0"/>
              <a:t> uit de GH Actions flow gehaald en in een extern systeem gestoken</a:t>
            </a:r>
          </a:p>
          <a:p>
            <a:pPr>
              <a:lnSpc>
                <a:spcPct val="114999"/>
              </a:lnSpc>
            </a:pPr>
            <a:r>
              <a:rPr lang="nl-NL" sz="2000" dirty="0"/>
              <a:t>Vaak Docker containers met tags die </a:t>
            </a:r>
            <a:r>
              <a:rPr lang="nl-NL" sz="2000" err="1"/>
              <a:t>teruglinken</a:t>
            </a:r>
            <a:r>
              <a:rPr lang="nl-NL" sz="2000" dirty="0"/>
              <a:t> aan workflow runs / </a:t>
            </a:r>
            <a:r>
              <a:rPr lang="nl-NL" sz="2000" err="1"/>
              <a:t>commits</a:t>
            </a:r>
            <a:endParaRPr lang="nl-NL" sz="2000"/>
          </a:p>
          <a:p>
            <a:pPr>
              <a:lnSpc>
                <a:spcPct val="114999"/>
              </a:lnSpc>
            </a:pPr>
            <a:r>
              <a:rPr lang="nl-NL" sz="2000" dirty="0"/>
              <a:t>Integratie met </a:t>
            </a:r>
            <a:r>
              <a:rPr lang="nl-NL" sz="2000" dirty="0" err="1"/>
              <a:t>Dockerhub</a:t>
            </a:r>
            <a:r>
              <a:rPr lang="nl-NL" sz="2000" dirty="0"/>
              <a:t> of </a:t>
            </a:r>
            <a:r>
              <a:rPr lang="nl-NL" sz="2000" dirty="0" err="1"/>
              <a:t>Github</a:t>
            </a:r>
            <a:r>
              <a:rPr lang="nl-NL" sz="2000" dirty="0"/>
              <a:t> container </a:t>
            </a:r>
            <a:r>
              <a:rPr lang="nl-NL" sz="2000" dirty="0" err="1"/>
              <a:t>registry</a:t>
            </a:r>
            <a:endParaRPr lang="nl-NL" sz="2000" dirty="0"/>
          </a:p>
          <a:p>
            <a:pPr lvl="1">
              <a:lnSpc>
                <a:spcPct val="114999"/>
              </a:lnSpc>
            </a:pPr>
            <a:r>
              <a:rPr lang="nl-NL" sz="2000" dirty="0"/>
              <a:t>Authenticatie a.d.h.v. </a:t>
            </a:r>
            <a:r>
              <a:rPr lang="nl-NL" sz="2000" err="1"/>
              <a:t>Github</a:t>
            </a:r>
            <a:r>
              <a:rPr lang="nl-NL" sz="2000" dirty="0"/>
              <a:t> </a:t>
            </a:r>
            <a:r>
              <a:rPr lang="nl-NL" sz="2000" err="1"/>
              <a:t>secrets</a:t>
            </a:r>
            <a:r>
              <a:rPr lang="nl-NL" sz="2000" dirty="0"/>
              <a:t>! </a:t>
            </a:r>
          </a:p>
          <a:p>
            <a:pPr>
              <a:lnSpc>
                <a:spcPct val="114999"/>
              </a:lnSpc>
              <a:buSzPts val="1400"/>
            </a:pPr>
            <a:r>
              <a:rPr lang="nl-NL" sz="2000" err="1"/>
              <a:t>Dockerfile</a:t>
            </a:r>
            <a:r>
              <a:rPr lang="nl-NL" sz="2000" dirty="0"/>
              <a:t> moet aanwezig zijn in </a:t>
            </a:r>
            <a:r>
              <a:rPr lang="nl-NL" sz="2000" err="1"/>
              <a:t>repository</a:t>
            </a:r>
            <a:r>
              <a:rPr lang="nl-NL" sz="2000" dirty="0"/>
              <a:t> van de applicatie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8D0233-DA74-568D-33C7-D31D8102C0E6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5C5C00C-DE5F-FCE5-7F6E-5C2961246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Extra integraties:  Publishing </a:t>
            </a:r>
            <a:r>
              <a:rPr lang="nl-NL" dirty="0" err="1"/>
              <a:t>artifacts</a:t>
            </a:r>
          </a:p>
        </p:txBody>
      </p:sp>
    </p:spTree>
    <p:extLst>
      <p:ext uri="{BB962C8B-B14F-4D97-AF65-F5344CB8AC3E}">
        <p14:creationId xmlns:p14="http://schemas.microsoft.com/office/powerpoint/2010/main" val="348348683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0F5234-4C16-8658-256E-542DA8B6D5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1E332FB-AD06-1F4B-3C70-D05C7F697EE1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5743EAF-BCD0-04B5-6626-DF9CE5F63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Extra integraties:  Publishing </a:t>
            </a:r>
            <a:r>
              <a:rPr lang="nl-NL" dirty="0" err="1"/>
              <a:t>artifacts</a:t>
            </a:r>
          </a:p>
        </p:txBody>
      </p:sp>
      <p:pic>
        <p:nvPicPr>
          <p:cNvPr id="5" name="Afbeelding 4" descr="Afbeelding met tekst, schermopname, Lettertype&#10;&#10;Door AI gegenereerde inhoud is mogelijk onjuist.">
            <a:extLst>
              <a:ext uri="{FF2B5EF4-FFF2-40B4-BE49-F238E27FC236}">
                <a16:creationId xmlns:a16="http://schemas.microsoft.com/office/drawing/2014/main" id="{CB65FFD3-80AA-14F4-49DC-B2C8C8AC6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175" y="597601"/>
            <a:ext cx="5307034" cy="4497532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EA4BA7B-5BDF-63A0-DA99-EF61C8909F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0207095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7"/>
          <p:cNvSpPr txBox="1">
            <a:spLocks noGrp="1"/>
          </p:cNvSpPr>
          <p:nvPr>
            <p:ph type="title"/>
          </p:nvPr>
        </p:nvSpPr>
        <p:spPr>
          <a:xfrm>
            <a:off x="4584150" y="1512950"/>
            <a:ext cx="43662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nl" err="1"/>
              <a:t>Assignments</a:t>
            </a:r>
            <a:endParaRPr err="1"/>
          </a:p>
          <a:p>
            <a:r>
              <a:rPr lang="nl" sz="1900"/>
              <a:t>Lab 4 – Cloud Deployments</a:t>
            </a:r>
            <a:endParaRPr sz="1900" dirty="0" err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nl" dirty="0"/>
              <a:t>	</a:t>
            </a:r>
            <a:endParaRPr sz="2400" dirty="0"/>
          </a:p>
        </p:txBody>
      </p:sp>
      <p:pic>
        <p:nvPicPr>
          <p:cNvPr id="381" name="Google Shape;381;p47"/>
          <p:cNvPicPr preferRelativeResize="0"/>
          <p:nvPr/>
        </p:nvPicPr>
        <p:blipFill rotWithShape="1">
          <a:blip r:embed="rId3">
            <a:alphaModFix/>
          </a:blip>
          <a:srcRect l="7222" r="4703"/>
          <a:stretch/>
        </p:blipFill>
        <p:spPr>
          <a:xfrm>
            <a:off x="0" y="800250"/>
            <a:ext cx="452235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56402773-4CC9-4209-9408-79FFD93ACE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>
            <a:extLst>
              <a:ext uri="{FF2B5EF4-FFF2-40B4-BE49-F238E27FC236}">
                <a16:creationId xmlns:a16="http://schemas.microsoft.com/office/drawing/2014/main" id="{48578DFE-256C-4665-BA32-1BB4FE4F0EDE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691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8">
            <a:extLst>
              <a:ext uri="{FF2B5EF4-FFF2-40B4-BE49-F238E27FC236}">
                <a16:creationId xmlns:a16="http://schemas.microsoft.com/office/drawing/2014/main" id="{61FD6DEB-3488-8480-3305-26B4E8A20C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 err="1"/>
              <a:t>Github</a:t>
            </a:r>
            <a:r>
              <a:rPr lang="nl"/>
              <a:t> Actions: </a:t>
            </a:r>
            <a:r>
              <a:rPr lang="nl" err="1"/>
              <a:t>Overview</a:t>
            </a:r>
          </a:p>
        </p:txBody>
      </p:sp>
      <p:pic>
        <p:nvPicPr>
          <p:cNvPr id="113" name="Google Shape;113;p18">
            <a:extLst>
              <a:ext uri="{FF2B5EF4-FFF2-40B4-BE49-F238E27FC236}">
                <a16:creationId xmlns:a16="http://schemas.microsoft.com/office/drawing/2014/main" id="{D81C2B42-1E12-4573-FFC2-2CB4B4B631E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17813" y="445013"/>
            <a:ext cx="1514475" cy="6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3999498D-F85E-A934-3CB8-9121C8A37C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  <a:p>
            <a:pPr>
              <a:lnSpc>
                <a:spcPct val="114999"/>
              </a:lnSpc>
            </a:pPr>
            <a:endParaRPr lang="nl-NL"/>
          </a:p>
          <a:p>
            <a:pPr>
              <a:lnSpc>
                <a:spcPct val="114999"/>
              </a:lnSpc>
            </a:pPr>
            <a:endParaRPr lang="nl-NL"/>
          </a:p>
          <a:p>
            <a:pPr>
              <a:lnSpc>
                <a:spcPct val="114999"/>
              </a:lnSpc>
            </a:pPr>
            <a:endParaRPr lang="nl-NL"/>
          </a:p>
          <a:p>
            <a:pPr marL="114300" indent="0">
              <a:lnSpc>
                <a:spcPct val="114999"/>
              </a:lnSpc>
              <a:buNone/>
            </a:pPr>
            <a:endParaRPr lang="nl-NL"/>
          </a:p>
          <a:p>
            <a:pPr marL="114300" indent="0">
              <a:lnSpc>
                <a:spcPct val="114999"/>
              </a:lnSpc>
              <a:buNone/>
            </a:pPr>
            <a:endParaRPr lang="nl-NL"/>
          </a:p>
          <a:p>
            <a:pPr marL="114300" indent="0">
              <a:lnSpc>
                <a:spcPct val="114999"/>
              </a:lnSpc>
              <a:buNone/>
            </a:pPr>
            <a:endParaRPr lang="nl-NL"/>
          </a:p>
          <a:p>
            <a:pPr marL="114300" indent="0">
              <a:lnSpc>
                <a:spcPct val="114999"/>
              </a:lnSpc>
              <a:buNone/>
            </a:pPr>
            <a:endParaRPr lang="nl-NL"/>
          </a:p>
          <a:p>
            <a:pPr marL="114300" indent="0">
              <a:lnSpc>
                <a:spcPct val="114999"/>
              </a:lnSpc>
              <a:buNone/>
            </a:pPr>
            <a:endParaRPr lang="nl-NL"/>
          </a:p>
          <a:p>
            <a:pPr marL="114300" indent="0">
              <a:lnSpc>
                <a:spcPct val="114999"/>
              </a:lnSpc>
              <a:buNone/>
            </a:pPr>
            <a:endParaRPr lang="nl-NL"/>
          </a:p>
          <a:p>
            <a:pPr marL="114300" indent="0">
              <a:lnSpc>
                <a:spcPct val="114999"/>
              </a:lnSpc>
              <a:buNone/>
            </a:pPr>
            <a:endParaRPr lang="nl-NL"/>
          </a:p>
          <a:p>
            <a:pPr marL="114300" indent="0">
              <a:lnSpc>
                <a:spcPct val="114999"/>
              </a:lnSpc>
              <a:buNone/>
            </a:pPr>
            <a:r>
              <a:rPr lang="nl-NL" sz="1600">
                <a:hlinkClick r:id="rId4"/>
              </a:rPr>
              <a:t>https://docs.github.com/en/actions</a:t>
            </a:r>
            <a:endParaRPr lang="nl-NL"/>
          </a:p>
          <a:p>
            <a:pPr marL="114300" indent="0">
              <a:lnSpc>
                <a:spcPct val="114999"/>
              </a:lnSpc>
              <a:buNone/>
            </a:pPr>
            <a:endParaRPr lang="nl-NL" sz="1600"/>
          </a:p>
          <a:p>
            <a:pPr marL="114300" indent="0">
              <a:lnSpc>
                <a:spcPct val="114999"/>
              </a:lnSpc>
              <a:buNone/>
            </a:pPr>
            <a:endParaRPr lang="nl-NL"/>
          </a:p>
        </p:txBody>
      </p:sp>
      <p:pic>
        <p:nvPicPr>
          <p:cNvPr id="3" name="Afbeelding 2" descr="Afbeelding met clipart, tekenfilm, grafische vormgeving&#10;&#10;Door AI gegenereerde inhoud is mogelijk onjuist.">
            <a:extLst>
              <a:ext uri="{FF2B5EF4-FFF2-40B4-BE49-F238E27FC236}">
                <a16:creationId xmlns:a16="http://schemas.microsoft.com/office/drawing/2014/main" id="{F1611699-6659-8043-D855-1FDBAEA5C9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0688" y="1400175"/>
            <a:ext cx="5762625" cy="23431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131910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Veel meer dan enkel code repositories</a:t>
            </a:r>
            <a:endParaRPr/>
          </a:p>
          <a:p>
            <a:pPr marL="13716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Issue tracking</a:t>
            </a:r>
            <a:endParaRPr/>
          </a:p>
          <a:p>
            <a:pPr marL="13716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Kanban &amp; projectomvolging</a:t>
            </a:r>
            <a:endParaRPr/>
          </a:p>
          <a:p>
            <a:pPr marL="13716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Wiki &amp; documentatie</a:t>
            </a:r>
            <a:endParaRPr/>
          </a:p>
          <a:p>
            <a:pPr marL="13716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Releases</a:t>
            </a:r>
            <a:endParaRPr/>
          </a:p>
          <a:p>
            <a:pPr marL="13716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Security scans / dependency scans</a:t>
            </a:r>
            <a:endParaRPr/>
          </a:p>
          <a:p>
            <a:pPr marL="13716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CI/CD</a:t>
            </a:r>
            <a:endParaRPr/>
          </a:p>
          <a:p>
            <a:pPr marL="13716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….</a:t>
            </a:r>
            <a:endParaRPr/>
          </a:p>
        </p:txBody>
      </p:sp>
      <p:sp>
        <p:nvSpPr>
          <p:cNvPr id="147" name="Google Shape;147;p29"/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691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9"/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Github ecosysteem</a:t>
            </a:r>
            <a:endParaRPr/>
          </a:p>
        </p:txBody>
      </p:sp>
      <p:pic>
        <p:nvPicPr>
          <p:cNvPr id="149" name="Google Shape;14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975" y="3700849"/>
            <a:ext cx="8095150" cy="105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17813" y="445013"/>
            <a:ext cx="1514475" cy="6572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671090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lnSpc>
                <a:spcPct val="114999"/>
              </a:lnSpc>
              <a:buNone/>
            </a:pPr>
            <a:r>
              <a:rPr lang="nl" sz="1600" dirty="0"/>
              <a:t>Een workflow is een configureerbaar geautomatiseerd proces  at </a:t>
            </a:r>
            <a:r>
              <a:rPr lang="nl" sz="1600" dirty="0" err="1"/>
              <a:t>déén</a:t>
            </a:r>
            <a:r>
              <a:rPr lang="nl" sz="1600" dirty="0"/>
              <a:t> of meerdere </a:t>
            </a:r>
            <a:r>
              <a:rPr lang="nl" sz="1600" b="1" dirty="0"/>
              <a:t>jobs </a:t>
            </a:r>
            <a:r>
              <a:rPr lang="nl" sz="1600" dirty="0"/>
              <a:t>gaat uitvoeren</a:t>
            </a:r>
          </a:p>
          <a:p>
            <a:pPr marL="857250" lvl="1" indent="-285750">
              <a:lnSpc>
                <a:spcPct val="114999"/>
              </a:lnSpc>
              <a:buFont typeface="Courier New"/>
              <a:buChar char="o"/>
            </a:pPr>
            <a:r>
              <a:rPr lang="nl" dirty="0"/>
              <a:t>Gedefinieerd door een YAML bestand in de </a:t>
            </a:r>
            <a:r>
              <a:rPr lang="nl" err="1"/>
              <a:t>repository</a:t>
            </a:r>
            <a:endParaRPr lang="nl-NL" dirty="0" err="1"/>
          </a:p>
          <a:p>
            <a:pPr marL="857250" lvl="1" indent="-285750">
              <a:lnSpc>
                <a:spcPct val="114999"/>
              </a:lnSpc>
              <a:buFont typeface="Courier New"/>
              <a:buChar char="o"/>
            </a:pPr>
            <a:r>
              <a:rPr lang="nl" dirty="0"/>
              <a:t>Kan uitgevoerd worden door triggers / events / manueel in de </a:t>
            </a:r>
            <a:r>
              <a:rPr lang="nl" dirty="0" err="1"/>
              <a:t>reppository</a:t>
            </a:r>
            <a:r>
              <a:rPr lang="nl" dirty="0"/>
              <a:t>.</a:t>
            </a:r>
          </a:p>
          <a:p>
            <a:pPr marL="857250" lvl="1" indent="-285750">
              <a:lnSpc>
                <a:spcPct val="114999"/>
              </a:lnSpc>
              <a:buFont typeface="Courier New"/>
              <a:buChar char="o"/>
            </a:pPr>
            <a:r>
              <a:rPr lang="nl" dirty="0"/>
              <a:t>Staat in de .</a:t>
            </a:r>
            <a:r>
              <a:rPr lang="nl" dirty="0" err="1"/>
              <a:t>github</a:t>
            </a:r>
            <a:r>
              <a:rPr lang="nl" dirty="0"/>
              <a:t>/</a:t>
            </a:r>
            <a:r>
              <a:rPr lang="nl" dirty="0" err="1"/>
              <a:t>workflows</a:t>
            </a:r>
            <a:r>
              <a:rPr lang="nl" dirty="0"/>
              <a:t> folder</a:t>
            </a:r>
          </a:p>
          <a:p>
            <a:pPr marL="857250" lvl="1" indent="-285750">
              <a:lnSpc>
                <a:spcPct val="114999"/>
              </a:lnSpc>
              <a:buSzPts val="1800"/>
              <a:buFont typeface="Courier New"/>
              <a:buChar char="o"/>
            </a:pPr>
            <a:endParaRPr lang="nl"/>
          </a:p>
          <a:p>
            <a:pPr marL="857250" lvl="1" indent="-285750">
              <a:lnSpc>
                <a:spcPct val="114999"/>
              </a:lnSpc>
              <a:buFont typeface="Courier New"/>
              <a:buChar char="o"/>
            </a:pPr>
            <a:endParaRPr lang="nl"/>
          </a:p>
          <a:p>
            <a:pPr marL="571500" lvl="1" indent="0">
              <a:lnSpc>
                <a:spcPct val="114999"/>
              </a:lnSpc>
              <a:buNone/>
            </a:pPr>
            <a:endParaRPr lang="nl" sz="1600"/>
          </a:p>
          <a:p>
            <a:pPr marL="114300" indent="0">
              <a:lnSpc>
                <a:spcPct val="114999"/>
              </a:lnSpc>
              <a:buNone/>
            </a:pPr>
            <a:r>
              <a:rPr lang="nl" sz="1600" dirty="0">
                <a:hlinkClick r:id="rId3"/>
              </a:rPr>
              <a:t>https://docs.github.com/en/actions/writing-workflows/quickstart</a:t>
            </a:r>
            <a:endParaRPr lang="nl" sz="1600" dirty="0"/>
          </a:p>
          <a:p>
            <a:pPr marL="571500" lvl="1" indent="0">
              <a:lnSpc>
                <a:spcPct val="114999"/>
              </a:lnSpc>
              <a:buNone/>
            </a:pPr>
            <a:endParaRPr lang="nl"/>
          </a:p>
          <a:p>
            <a:pPr marL="114300" indent="0">
              <a:lnSpc>
                <a:spcPct val="114999"/>
              </a:lnSpc>
              <a:buNone/>
            </a:pPr>
            <a:endParaRPr lang="nl" sz="1600"/>
          </a:p>
          <a:p>
            <a:pPr marL="0" indent="0">
              <a:lnSpc>
                <a:spcPct val="114999"/>
              </a:lnSpc>
              <a:buNone/>
            </a:pPr>
            <a:br>
              <a:rPr lang="en-US" dirty="0"/>
            </a:br>
            <a:endParaRPr lang="en-US"/>
          </a:p>
        </p:txBody>
      </p:sp>
      <p:sp>
        <p:nvSpPr>
          <p:cNvPr id="119" name="Google Shape;119;p19"/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691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/>
              <a:t>Github Actions: Workflows</a:t>
            </a:r>
            <a:endParaRPr lang="nl-NL"/>
          </a:p>
        </p:txBody>
      </p:sp>
      <p:pic>
        <p:nvPicPr>
          <p:cNvPr id="123" name="Google Shape;123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17813" y="445013"/>
            <a:ext cx="1514475" cy="65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6A6E1ECE-FADC-9767-DFDC-617F39F87F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>
            <a:extLst>
              <a:ext uri="{FF2B5EF4-FFF2-40B4-BE49-F238E27FC236}">
                <a16:creationId xmlns:a16="http://schemas.microsoft.com/office/drawing/2014/main" id="{2A9D7323-ED7B-406E-7E13-3FF26F4FE44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691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8">
            <a:extLst>
              <a:ext uri="{FF2B5EF4-FFF2-40B4-BE49-F238E27FC236}">
                <a16:creationId xmlns:a16="http://schemas.microsoft.com/office/drawing/2014/main" id="{E0DDA9CC-D000-E4BF-939A-46BE7A7EFE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2250" y="129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 err="1"/>
              <a:t>Github</a:t>
            </a:r>
            <a:r>
              <a:rPr lang="nl"/>
              <a:t> Actions: </a:t>
            </a:r>
            <a:r>
              <a:rPr lang="nl" err="1"/>
              <a:t>Components</a:t>
            </a:r>
            <a:endParaRPr err="1"/>
          </a:p>
        </p:txBody>
      </p:sp>
      <p:pic>
        <p:nvPicPr>
          <p:cNvPr id="113" name="Google Shape;113;p18">
            <a:extLst>
              <a:ext uri="{FF2B5EF4-FFF2-40B4-BE49-F238E27FC236}">
                <a16:creationId xmlns:a16="http://schemas.microsoft.com/office/drawing/2014/main" id="{4FF09977-27EC-EDC7-E4B0-903D3A1B3BA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17813" y="445013"/>
            <a:ext cx="1514475" cy="6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Afbeelding 4" descr="Introduction To Github Action. What is Github Action? | by Khan-Saalim |  Medium">
            <a:extLst>
              <a:ext uri="{FF2B5EF4-FFF2-40B4-BE49-F238E27FC236}">
                <a16:creationId xmlns:a16="http://schemas.microsoft.com/office/drawing/2014/main" id="{5F7221A0-FDAA-3E1D-BBC2-8AED1FC67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5718" y="699741"/>
            <a:ext cx="5848926" cy="4044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973458CA-FBF9-1196-ED24-D43A7D1496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  <a:p>
            <a:pPr>
              <a:lnSpc>
                <a:spcPct val="114999"/>
              </a:lnSpc>
            </a:pPr>
            <a:endParaRPr lang="nl-NL"/>
          </a:p>
          <a:p>
            <a:pPr>
              <a:lnSpc>
                <a:spcPct val="114999"/>
              </a:lnSpc>
            </a:pPr>
            <a:endParaRPr lang="nl-NL"/>
          </a:p>
          <a:p>
            <a:pPr>
              <a:lnSpc>
                <a:spcPct val="114999"/>
              </a:lnSpc>
            </a:pPr>
            <a:endParaRPr lang="nl-NL"/>
          </a:p>
          <a:p>
            <a:pPr marL="114300" indent="0">
              <a:lnSpc>
                <a:spcPct val="114999"/>
              </a:lnSpc>
              <a:buNone/>
            </a:pPr>
            <a:endParaRPr lang="nl-NL"/>
          </a:p>
          <a:p>
            <a:pPr marL="114300" indent="0">
              <a:lnSpc>
                <a:spcPct val="114999"/>
              </a:lnSpc>
              <a:buNone/>
            </a:pPr>
            <a:endParaRPr lang="nl-NL"/>
          </a:p>
          <a:p>
            <a:pPr marL="114300" indent="0">
              <a:lnSpc>
                <a:spcPct val="114999"/>
              </a:lnSpc>
              <a:buNone/>
            </a:pPr>
            <a:endParaRPr lang="nl-NL"/>
          </a:p>
          <a:p>
            <a:pPr marL="114300" indent="0">
              <a:lnSpc>
                <a:spcPct val="114999"/>
              </a:lnSpc>
              <a:buNone/>
            </a:pPr>
            <a:endParaRPr lang="nl-NL"/>
          </a:p>
          <a:p>
            <a:pPr marL="114300" indent="0">
              <a:lnSpc>
                <a:spcPct val="114999"/>
              </a:lnSpc>
              <a:buNone/>
            </a:pPr>
            <a:endParaRPr lang="nl-NL"/>
          </a:p>
          <a:p>
            <a:pPr marL="114300" indent="0">
              <a:lnSpc>
                <a:spcPct val="114999"/>
              </a:lnSpc>
              <a:buNone/>
            </a:pPr>
            <a:endParaRPr lang="nl-NL"/>
          </a:p>
          <a:p>
            <a:pPr marL="114300" indent="0">
              <a:lnSpc>
                <a:spcPct val="114999"/>
              </a:lnSpc>
              <a:buNone/>
            </a:pPr>
            <a:endParaRPr lang="nl-NL"/>
          </a:p>
          <a:p>
            <a:pPr marL="114300" indent="0">
              <a:lnSpc>
                <a:spcPct val="114999"/>
              </a:lnSpc>
              <a:buNone/>
            </a:pPr>
            <a:r>
              <a:rPr lang="nl-NL" sz="1600">
                <a:hlinkClick r:id="rId5"/>
              </a:rPr>
              <a:t>https://docs.github.com/en/actions/about-github-actions/understanding-github-actions</a:t>
            </a:r>
          </a:p>
          <a:p>
            <a:pPr marL="114300" indent="0">
              <a:lnSpc>
                <a:spcPct val="114999"/>
              </a:lnSpc>
              <a:buNone/>
            </a:pP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4425269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57</Slides>
  <Notes>22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58" baseType="lpstr">
      <vt:lpstr>Simple Light</vt:lpstr>
      <vt:lpstr>Cloud Expert </vt:lpstr>
      <vt:lpstr>Pipelines in Github Actions</vt:lpstr>
      <vt:lpstr>Wat is een Pipeline?</vt:lpstr>
      <vt:lpstr>PowerPoint Presentation</vt:lpstr>
      <vt:lpstr>Recap: CI/CD pipeline</vt:lpstr>
      <vt:lpstr>Github Actions: Overview</vt:lpstr>
      <vt:lpstr>Github ecosysteem</vt:lpstr>
      <vt:lpstr>Github Actions: Workflows</vt:lpstr>
      <vt:lpstr>Github Actions: Components</vt:lpstr>
      <vt:lpstr>Github Actions: Workflows</vt:lpstr>
      <vt:lpstr>Github Actions: Workflow Basics</vt:lpstr>
      <vt:lpstr>Github Actions: creating Workflows</vt:lpstr>
      <vt:lpstr>Github Actions: creating Workflows</vt:lpstr>
      <vt:lpstr>Yaml</vt:lpstr>
      <vt:lpstr>Yaml cheatsheet</vt:lpstr>
      <vt:lpstr>Hello world</vt:lpstr>
      <vt:lpstr>Hello world</vt:lpstr>
      <vt:lpstr>Hello world</vt:lpstr>
      <vt:lpstr>Hello world</vt:lpstr>
      <vt:lpstr>Hello world</vt:lpstr>
      <vt:lpstr>Structuur Workflow</vt:lpstr>
      <vt:lpstr>Runs on ?</vt:lpstr>
      <vt:lpstr>Runs on ?</vt:lpstr>
      <vt:lpstr>Jobs</vt:lpstr>
      <vt:lpstr>Github Actions: Workflow jobs</vt:lpstr>
      <vt:lpstr>Steps</vt:lpstr>
      <vt:lpstr>Github Actions: Workflow steps</vt:lpstr>
      <vt:lpstr>Github Actions: Marketplace</vt:lpstr>
      <vt:lpstr>Errors &amp; debugging</vt:lpstr>
      <vt:lpstr>Errors &amp; debugging</vt:lpstr>
      <vt:lpstr>Dependencies</vt:lpstr>
      <vt:lpstr>Checkout code</vt:lpstr>
      <vt:lpstr>Triggers</vt:lpstr>
      <vt:lpstr>Triggers</vt:lpstr>
      <vt:lpstr>Github Actions: Workflow</vt:lpstr>
      <vt:lpstr>Github Actions: example</vt:lpstr>
      <vt:lpstr>Github Actions: Environment variables</vt:lpstr>
      <vt:lpstr>Github Actions: Environment variables</vt:lpstr>
      <vt:lpstr>Github Actions: Secret management</vt:lpstr>
      <vt:lpstr>Github Actions: secrets</vt:lpstr>
      <vt:lpstr>Github Actions: Secret management</vt:lpstr>
      <vt:lpstr>Github Actions: Secret management</vt:lpstr>
      <vt:lpstr>Github Actions: Secret management</vt:lpstr>
      <vt:lpstr>Github Actions: Continious integration </vt:lpstr>
      <vt:lpstr>Github Actions: pipeline – Installing dev dependencies  </vt:lpstr>
      <vt:lpstr>Github Actions: pipeline – Installing dev dependencies  </vt:lpstr>
      <vt:lpstr>Github Actions: pipeline - Unit testing </vt:lpstr>
      <vt:lpstr>Github Actions: pipeline - Unit testing </vt:lpstr>
      <vt:lpstr>Github Actions: pipeline - Unit testing </vt:lpstr>
      <vt:lpstr>Github Actions: pipeline - Unit testing </vt:lpstr>
      <vt:lpstr>Github Actions: pipeline - Unit testing </vt:lpstr>
      <vt:lpstr>Jenkins - pipeline - Artifacts</vt:lpstr>
      <vt:lpstr>Jenkins - pipeline - Artifacts</vt:lpstr>
      <vt:lpstr>Extra integraties: Readme CI information</vt:lpstr>
      <vt:lpstr>Extra integraties:  Publishing artifacts</vt:lpstr>
      <vt:lpstr>Extra integraties:  Publishing artifacts</vt:lpstr>
      <vt:lpstr>Assignments Lab 4 – Cloud Deployments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210</cp:revision>
  <dcterms:modified xsi:type="dcterms:W3CDTF">2026-01-13T14:24:58Z</dcterms:modified>
</cp:coreProperties>
</file>